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6" r:id="rId3"/>
    <p:sldId id="257" r:id="rId4"/>
    <p:sldId id="258" r:id="rId5"/>
    <p:sldId id="259" r:id="rId6"/>
  </p:sldIdLst>
  <p:sldSz cx="9144000" cy="6858000" type="letter"/>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01"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7"/>
            <a:ext cx="7772400" cy="1470025"/>
          </a:xfrm>
        </p:spPr>
        <p:txBody>
          <a:bodyPr/>
          <a:lstStyle>
            <a:lvl1pPr>
              <a:defRPr sz="2700" b="1" i="1">
                <a:solidFill>
                  <a:srgbClr val="00B0F0"/>
                </a:solidFill>
                <a:latin typeface="Arial Black" panose="020B0A04020102020204" pitchFamily="34" charset="0"/>
              </a:defRPr>
            </a:lvl1pPr>
          </a:lstStyle>
          <a:p>
            <a:r>
              <a:rPr lang="en-US" dirty="0"/>
              <a:t>CLICK TO EDIT MASTER TITLE STYLE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Frutiger LT Pro 55 Roman" panose="020B0602020204020204" pitchFamily="34" charset="77"/>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fr-CA" dirty="0"/>
          </a:p>
        </p:txBody>
      </p:sp>
      <p:sp>
        <p:nvSpPr>
          <p:cNvPr id="4" name="Espace réservé de la date 3"/>
          <p:cNvSpPr>
            <a:spLocks noGrp="1"/>
          </p:cNvSpPr>
          <p:nvPr>
            <p:ph type="dt" sz="half" idx="10"/>
          </p:nvPr>
        </p:nvSpPr>
        <p:spPr/>
        <p:txBody>
          <a:bodyPr/>
          <a:lstStyle>
            <a:lvl1pPr>
              <a:defRPr b="0" i="0">
                <a:latin typeface="Frutiger LT Pro 55 Roman" panose="020B0602020204020204" pitchFamily="34" charset="77"/>
              </a:defRPr>
            </a:lvl1pPr>
          </a:lstStyle>
          <a:p>
            <a:fld id="{83C4BFE6-6168-4FBE-8493-34BC74A93B75}" type="datetimeFigureOut">
              <a:rPr lang="es-MX" smtClean="0"/>
              <a:t>19/08/2020</a:t>
            </a:fld>
            <a:endParaRPr lang="es-MX"/>
          </a:p>
        </p:txBody>
      </p:sp>
      <p:sp>
        <p:nvSpPr>
          <p:cNvPr id="5" name="Espace réservé du pied de page 4"/>
          <p:cNvSpPr>
            <a:spLocks noGrp="1"/>
          </p:cNvSpPr>
          <p:nvPr>
            <p:ph type="ftr" sz="quarter" idx="11"/>
          </p:nvPr>
        </p:nvSpPr>
        <p:spPr/>
        <p:txBody>
          <a:bodyPr/>
          <a:lstStyle>
            <a:lvl1pPr>
              <a:defRPr b="0" i="0">
                <a:latin typeface="Frutiger LT Pro 55 Roman" panose="020B0602020204020204" pitchFamily="34" charset="77"/>
              </a:defRPr>
            </a:lvl1pPr>
          </a:lstStyle>
          <a:p>
            <a:endParaRPr lang="es-MX"/>
          </a:p>
        </p:txBody>
      </p:sp>
      <p:sp>
        <p:nvSpPr>
          <p:cNvPr id="6" name="Espace réservé du numéro de diapositive 5"/>
          <p:cNvSpPr>
            <a:spLocks noGrp="1"/>
          </p:cNvSpPr>
          <p:nvPr>
            <p:ph type="sldNum" sz="quarter" idx="12"/>
          </p:nvPr>
        </p:nvSpPr>
        <p:spPr/>
        <p:txBody>
          <a:bodyPr/>
          <a:lstStyle>
            <a:lvl1pPr>
              <a:defRPr b="0" i="0">
                <a:latin typeface="Frutiger LT Pro 55 Roman" panose="020B0602020204020204" pitchFamily="34" charset="77"/>
              </a:defRPr>
            </a:lvl1pPr>
          </a:lstStyle>
          <a:p>
            <a:fld id="{583D40A0-EC43-4AE9-A257-2A91995476D2}" type="slidenum">
              <a:rPr lang="es-MX" smtClean="0"/>
              <a:t>‹Nº›</a:t>
            </a:fld>
            <a:endParaRPr lang="es-MX"/>
          </a:p>
        </p:txBody>
      </p:sp>
    </p:spTree>
    <p:extLst>
      <p:ext uri="{BB962C8B-B14F-4D97-AF65-F5344CB8AC3E}">
        <p14:creationId xmlns:p14="http://schemas.microsoft.com/office/powerpoint/2010/main" val="398069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914400"/>
            <a:ext cx="6858000" cy="11430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fr-CA" sz="1650" dirty="0">
                <a:latin typeface="Arial Black" panose="020B0A04020102020204" pitchFamily="34" charset="0"/>
              </a:defRPr>
            </a:lvl1pPr>
          </a:lstStyle>
          <a:p>
            <a:pPr lvl="0"/>
            <a:r>
              <a:rPr lang="en-US" dirty="0"/>
              <a:t>CLICK TO EDIT MASTER TITLE STYLE</a:t>
            </a:r>
            <a:endParaRPr lang="fr-CA" dirty="0"/>
          </a:p>
        </p:txBody>
      </p:sp>
      <p:sp>
        <p:nvSpPr>
          <p:cNvPr id="3" name="Espace réservé du contenu 2"/>
          <p:cNvSpPr>
            <a:spLocks noGrp="1"/>
          </p:cNvSpPr>
          <p:nvPr>
            <p:ph idx="1"/>
          </p:nvPr>
        </p:nvSpPr>
        <p:spPr>
          <a:xfrm>
            <a:off x="457200" y="2324102"/>
            <a:ext cx="8229600" cy="3802063"/>
          </a:xfrm>
        </p:spPr>
        <p:txBody>
          <a:bodyPr/>
          <a:lstStyle>
            <a:lvl1pPr>
              <a:defRPr b="0" i="0">
                <a:latin typeface="Frutiger LT Pro 55 Roman" panose="020B0602020204020204" pitchFamily="34" charset="77"/>
              </a:defRPr>
            </a:lvl1pPr>
            <a:lvl2pPr>
              <a:defRPr b="0" i="0">
                <a:latin typeface="Frutiger LT Pro 55 Roman" panose="020B0602020204020204" pitchFamily="34" charset="77"/>
              </a:defRPr>
            </a:lvl2pPr>
            <a:lvl3pPr>
              <a:defRPr b="0" i="0">
                <a:latin typeface="Frutiger LT Pro 55 Roman" panose="020B0602020204020204" pitchFamily="34" charset="77"/>
              </a:defRPr>
            </a:lvl3pPr>
            <a:lvl4pPr>
              <a:defRPr b="0" i="0">
                <a:latin typeface="Frutiger LT Pro 55 Roman" panose="020B0602020204020204" pitchFamily="34" charset="77"/>
              </a:defRPr>
            </a:lvl4pPr>
            <a:lvl5pPr>
              <a:defRPr b="0" i="0">
                <a:latin typeface="Frutiger LT Pro 55 Roman" panose="020B0602020204020204" pitchFamily="34" charset="77"/>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fr-CA" dirty="0"/>
          </a:p>
        </p:txBody>
      </p:sp>
      <p:sp>
        <p:nvSpPr>
          <p:cNvPr id="4" name="Espace réservé de la date 3"/>
          <p:cNvSpPr>
            <a:spLocks noGrp="1"/>
          </p:cNvSpPr>
          <p:nvPr>
            <p:ph type="dt" sz="half" idx="10"/>
          </p:nvPr>
        </p:nvSpPr>
        <p:spPr/>
        <p:txBody>
          <a:bodyPr/>
          <a:lstStyle>
            <a:lvl1pPr>
              <a:defRPr b="0" i="0">
                <a:latin typeface="Frutiger LT Pro 55 Roman" panose="020B0602020204020204" pitchFamily="34" charset="77"/>
              </a:defRPr>
            </a:lvl1pPr>
          </a:lstStyle>
          <a:p>
            <a:fld id="{83C4BFE6-6168-4FBE-8493-34BC74A93B75}" type="datetimeFigureOut">
              <a:rPr lang="es-MX" smtClean="0"/>
              <a:t>19/08/2020</a:t>
            </a:fld>
            <a:endParaRPr lang="es-MX"/>
          </a:p>
        </p:txBody>
      </p:sp>
      <p:sp>
        <p:nvSpPr>
          <p:cNvPr id="5" name="Espace réservé du pied de page 4"/>
          <p:cNvSpPr>
            <a:spLocks noGrp="1"/>
          </p:cNvSpPr>
          <p:nvPr>
            <p:ph type="ftr" sz="quarter" idx="11"/>
          </p:nvPr>
        </p:nvSpPr>
        <p:spPr/>
        <p:txBody>
          <a:bodyPr/>
          <a:lstStyle>
            <a:lvl1pPr>
              <a:defRPr b="0" i="0">
                <a:latin typeface="Frutiger LT Pro 55 Roman" panose="020B0602020204020204" pitchFamily="34" charset="77"/>
              </a:defRPr>
            </a:lvl1pPr>
          </a:lstStyle>
          <a:p>
            <a:endParaRPr lang="es-MX"/>
          </a:p>
        </p:txBody>
      </p:sp>
      <p:sp>
        <p:nvSpPr>
          <p:cNvPr id="6" name="Espace réservé du numéro de diapositive 5"/>
          <p:cNvSpPr>
            <a:spLocks noGrp="1"/>
          </p:cNvSpPr>
          <p:nvPr>
            <p:ph type="sldNum" sz="quarter" idx="12"/>
          </p:nvPr>
        </p:nvSpPr>
        <p:spPr/>
        <p:txBody>
          <a:bodyPr/>
          <a:lstStyle>
            <a:lvl1pPr>
              <a:defRPr b="0" i="0">
                <a:latin typeface="Frutiger LT Pro 55 Roman" panose="020B0602020204020204" pitchFamily="34" charset="77"/>
              </a:defRPr>
            </a:lvl1pPr>
          </a:lstStyle>
          <a:p>
            <a:fld id="{583D40A0-EC43-4AE9-A257-2A91995476D2}" type="slidenum">
              <a:rPr lang="es-MX" smtClean="0"/>
              <a:t>‹Nº›</a:t>
            </a:fld>
            <a:endParaRPr lang="es-MX"/>
          </a:p>
        </p:txBody>
      </p:sp>
      <p:pic>
        <p:nvPicPr>
          <p:cNvPr id="13" name="Picture 12" descr="A picture containing circuit, strainer&#10;&#10;Description automatically generated">
            <a:extLst>
              <a:ext uri="{FF2B5EF4-FFF2-40B4-BE49-F238E27FC236}">
                <a16:creationId xmlns:a16="http://schemas.microsoft.com/office/drawing/2014/main" id="{97205B16-1D22-504B-BD0E-AA86D92CE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1828800"/>
            <a:ext cx="4152900" cy="4152900"/>
          </a:xfrm>
          <a:prstGeom prst="rect">
            <a:avLst/>
          </a:prstGeom>
        </p:spPr>
      </p:pic>
      <p:pic>
        <p:nvPicPr>
          <p:cNvPr id="11" name="Picture 10" descr="A picture containing graphics, room, drawing&#10;&#10;Description automatically generated">
            <a:extLst>
              <a:ext uri="{FF2B5EF4-FFF2-40B4-BE49-F238E27FC236}">
                <a16:creationId xmlns:a16="http://schemas.microsoft.com/office/drawing/2014/main" id="{7393CE83-9D09-084B-8F93-4D14FFF7E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1" y="389816"/>
            <a:ext cx="1244600" cy="524584"/>
          </a:xfrm>
          <a:prstGeom prst="rect">
            <a:avLst/>
          </a:prstGeom>
        </p:spPr>
      </p:pic>
    </p:spTree>
    <p:extLst>
      <p:ext uri="{BB962C8B-B14F-4D97-AF65-F5344CB8AC3E}">
        <p14:creationId xmlns:p14="http://schemas.microsoft.com/office/powerpoint/2010/main" val="229920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912813"/>
            <a:ext cx="6858000" cy="11430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fr-CA" sz="1650" dirty="0">
                <a:latin typeface="Arial Black" panose="020B0A04020102020204" pitchFamily="34" charset="0"/>
              </a:defRPr>
            </a:lvl1pPr>
          </a:lstStyle>
          <a:p>
            <a:pPr lvl="0"/>
            <a:r>
              <a:rPr lang="en-US" dirty="0"/>
              <a:t>CLICK TO EDIT MASTER TITLE STYLE</a:t>
            </a:r>
            <a:endParaRPr lang="fr-CA" dirty="0"/>
          </a:p>
        </p:txBody>
      </p:sp>
      <p:sp>
        <p:nvSpPr>
          <p:cNvPr id="3" name="Espace réservé du contenu 2"/>
          <p:cNvSpPr>
            <a:spLocks noGrp="1"/>
          </p:cNvSpPr>
          <p:nvPr>
            <p:ph sz="half" idx="1"/>
          </p:nvPr>
        </p:nvSpPr>
        <p:spPr>
          <a:xfrm>
            <a:off x="457200" y="2286002"/>
            <a:ext cx="4038600" cy="3840163"/>
          </a:xfrm>
        </p:spPr>
        <p:txBody>
          <a:bodyPr/>
          <a:lstStyle>
            <a:lvl1pPr>
              <a:defRPr sz="2100" b="0" i="0">
                <a:latin typeface="Frutiger LT Pro 55 Roman" panose="020B0602020204020204" pitchFamily="34" charset="77"/>
              </a:defRPr>
            </a:lvl1pPr>
            <a:lvl2pPr>
              <a:defRPr sz="1800" b="0" i="0">
                <a:latin typeface="Frutiger LT Pro 55 Roman" panose="020B0602020204020204" pitchFamily="34" charset="77"/>
              </a:defRPr>
            </a:lvl2pPr>
            <a:lvl3pPr>
              <a:defRPr sz="1500" b="0" i="0">
                <a:latin typeface="Frutiger LT Pro 55 Roman" panose="020B0602020204020204" pitchFamily="34" charset="77"/>
              </a:defRPr>
            </a:lvl3pPr>
            <a:lvl4pPr>
              <a:defRPr sz="1350" b="0" i="0">
                <a:latin typeface="Frutiger LT Pro 55 Roman" panose="020B0602020204020204" pitchFamily="34" charset="77"/>
              </a:defRPr>
            </a:lvl4pPr>
            <a:lvl5pPr>
              <a:defRPr sz="1350" b="0" i="0">
                <a:latin typeface="Frutiger LT Pro 55 Roman" panose="020B0602020204020204" pitchFamily="34" charset="77"/>
              </a:defRPr>
            </a:lvl5pPr>
            <a:lvl6pPr>
              <a:defRPr sz="1350"/>
            </a:lvl6pPr>
            <a:lvl7pPr>
              <a:defRPr sz="1350"/>
            </a:lvl7pPr>
            <a:lvl8pPr>
              <a:defRPr sz="1350"/>
            </a:lvl8pPr>
            <a:lvl9pPr>
              <a:defRPr sz="13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fr-CA" dirty="0"/>
          </a:p>
        </p:txBody>
      </p:sp>
      <p:sp>
        <p:nvSpPr>
          <p:cNvPr id="4" name="Espace réservé du contenu 3"/>
          <p:cNvSpPr>
            <a:spLocks noGrp="1"/>
          </p:cNvSpPr>
          <p:nvPr>
            <p:ph sz="half" idx="2"/>
          </p:nvPr>
        </p:nvSpPr>
        <p:spPr>
          <a:xfrm>
            <a:off x="4648200" y="2286002"/>
            <a:ext cx="4038600" cy="3840163"/>
          </a:xfrm>
        </p:spPr>
        <p:txBody>
          <a:bodyPr/>
          <a:lstStyle>
            <a:lvl1pPr>
              <a:defRPr sz="2100" b="0" i="0">
                <a:latin typeface="Frutiger LT Pro 55 Roman" panose="020B0602020204020204" pitchFamily="34" charset="77"/>
              </a:defRPr>
            </a:lvl1pPr>
            <a:lvl2pPr>
              <a:defRPr sz="1800" b="0" i="0">
                <a:latin typeface="Frutiger LT Pro 55 Roman" panose="020B0602020204020204" pitchFamily="34" charset="77"/>
              </a:defRPr>
            </a:lvl2pPr>
            <a:lvl3pPr>
              <a:defRPr sz="1500" b="0" i="0">
                <a:latin typeface="Frutiger LT Pro 55 Roman" panose="020B0602020204020204" pitchFamily="34" charset="77"/>
              </a:defRPr>
            </a:lvl3pPr>
            <a:lvl4pPr>
              <a:defRPr sz="1350" b="0" i="0">
                <a:latin typeface="Frutiger LT Pro 55 Roman" panose="020B0602020204020204" pitchFamily="34" charset="77"/>
              </a:defRPr>
            </a:lvl4pPr>
            <a:lvl5pPr>
              <a:defRPr sz="1350" b="0" i="0">
                <a:latin typeface="Frutiger LT Pro 55 Roman" panose="020B0602020204020204" pitchFamily="34" charset="77"/>
              </a:defRPr>
            </a:lvl5pPr>
            <a:lvl6pPr>
              <a:defRPr sz="1350"/>
            </a:lvl6pPr>
            <a:lvl7pPr>
              <a:defRPr sz="1350"/>
            </a:lvl7pPr>
            <a:lvl8pPr>
              <a:defRPr sz="1350"/>
            </a:lvl8pPr>
            <a:lvl9pPr>
              <a:defRPr sz="13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fr-CA" dirty="0"/>
          </a:p>
        </p:txBody>
      </p:sp>
      <p:sp>
        <p:nvSpPr>
          <p:cNvPr id="5" name="Espace réservé de la date 3"/>
          <p:cNvSpPr>
            <a:spLocks noGrp="1"/>
          </p:cNvSpPr>
          <p:nvPr>
            <p:ph type="dt" sz="half" idx="10"/>
          </p:nvPr>
        </p:nvSpPr>
        <p:spPr/>
        <p:txBody>
          <a:bodyPr/>
          <a:lstStyle>
            <a:lvl1pPr>
              <a:defRPr b="0" i="0">
                <a:latin typeface="Frutiger LT Pro 55 Roman" panose="020B0602020204020204" pitchFamily="34" charset="77"/>
              </a:defRPr>
            </a:lvl1pPr>
          </a:lstStyle>
          <a:p>
            <a:fld id="{83C4BFE6-6168-4FBE-8493-34BC74A93B75}" type="datetimeFigureOut">
              <a:rPr lang="es-MX" smtClean="0"/>
              <a:t>19/08/2020</a:t>
            </a:fld>
            <a:endParaRPr lang="es-MX"/>
          </a:p>
        </p:txBody>
      </p:sp>
      <p:sp>
        <p:nvSpPr>
          <p:cNvPr id="6" name="Espace réservé du pied de page 4"/>
          <p:cNvSpPr>
            <a:spLocks noGrp="1"/>
          </p:cNvSpPr>
          <p:nvPr>
            <p:ph type="ftr" sz="quarter" idx="11"/>
          </p:nvPr>
        </p:nvSpPr>
        <p:spPr/>
        <p:txBody>
          <a:bodyPr/>
          <a:lstStyle>
            <a:lvl1pPr>
              <a:defRPr b="0" i="0">
                <a:latin typeface="Frutiger LT Pro 55 Roman" panose="020B0602020204020204" pitchFamily="34" charset="77"/>
              </a:defRPr>
            </a:lvl1pPr>
          </a:lstStyle>
          <a:p>
            <a:endParaRPr lang="es-MX"/>
          </a:p>
        </p:txBody>
      </p:sp>
      <p:sp>
        <p:nvSpPr>
          <p:cNvPr id="7" name="Espace réservé du numéro de diapositive 5"/>
          <p:cNvSpPr>
            <a:spLocks noGrp="1"/>
          </p:cNvSpPr>
          <p:nvPr>
            <p:ph type="sldNum" sz="quarter" idx="12"/>
          </p:nvPr>
        </p:nvSpPr>
        <p:spPr/>
        <p:txBody>
          <a:bodyPr/>
          <a:lstStyle>
            <a:lvl1pPr>
              <a:defRPr b="0" i="0">
                <a:latin typeface="Frutiger LT Pro 55 Roman" panose="020B0602020204020204" pitchFamily="34" charset="77"/>
              </a:defRPr>
            </a:lvl1pPr>
          </a:lstStyle>
          <a:p>
            <a:fld id="{583D40A0-EC43-4AE9-A257-2A91995476D2}" type="slidenum">
              <a:rPr lang="es-MX" smtClean="0"/>
              <a:t>‹Nº›</a:t>
            </a:fld>
            <a:endParaRPr lang="es-MX"/>
          </a:p>
        </p:txBody>
      </p:sp>
    </p:spTree>
    <p:extLst>
      <p:ext uri="{BB962C8B-B14F-4D97-AF65-F5344CB8AC3E}">
        <p14:creationId xmlns:p14="http://schemas.microsoft.com/office/powerpoint/2010/main" val="102021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4479" y="914400"/>
            <a:ext cx="6858000" cy="11430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fr-CA" sz="1650" dirty="0">
                <a:latin typeface="Arial Black" panose="020B0A04020102020204" pitchFamily="34" charset="0"/>
              </a:defRPr>
            </a:lvl1pPr>
          </a:lstStyle>
          <a:p>
            <a:pPr lvl="0"/>
            <a:r>
              <a:rPr lang="en-US" dirty="0"/>
              <a:t>CLICK TO EDIT MASTER TITLE STYLE</a:t>
            </a:r>
            <a:endParaRPr lang="fr-CA" dirty="0"/>
          </a:p>
        </p:txBody>
      </p:sp>
      <p:sp>
        <p:nvSpPr>
          <p:cNvPr id="3" name="Espace réservé de la date 3"/>
          <p:cNvSpPr>
            <a:spLocks noGrp="1"/>
          </p:cNvSpPr>
          <p:nvPr>
            <p:ph type="dt" sz="half" idx="10"/>
          </p:nvPr>
        </p:nvSpPr>
        <p:spPr/>
        <p:txBody>
          <a:bodyPr/>
          <a:lstStyle>
            <a:lvl1pPr>
              <a:defRPr b="0" i="0">
                <a:latin typeface="Frutiger LT Pro 55 Roman" panose="020B0602020204020204" pitchFamily="34" charset="77"/>
              </a:defRPr>
            </a:lvl1pPr>
          </a:lstStyle>
          <a:p>
            <a:fld id="{83C4BFE6-6168-4FBE-8493-34BC74A93B75}" type="datetimeFigureOut">
              <a:rPr lang="es-MX" smtClean="0"/>
              <a:t>19/08/2020</a:t>
            </a:fld>
            <a:endParaRPr lang="es-MX"/>
          </a:p>
        </p:txBody>
      </p:sp>
      <p:sp>
        <p:nvSpPr>
          <p:cNvPr id="4" name="Espace réservé du pied de page 4"/>
          <p:cNvSpPr>
            <a:spLocks noGrp="1"/>
          </p:cNvSpPr>
          <p:nvPr>
            <p:ph type="ftr" sz="quarter" idx="11"/>
          </p:nvPr>
        </p:nvSpPr>
        <p:spPr/>
        <p:txBody>
          <a:bodyPr/>
          <a:lstStyle>
            <a:lvl1pPr>
              <a:defRPr b="0" i="0">
                <a:latin typeface="Frutiger LT Pro 55 Roman" panose="020B0602020204020204" pitchFamily="34" charset="77"/>
              </a:defRPr>
            </a:lvl1pPr>
          </a:lstStyle>
          <a:p>
            <a:endParaRPr lang="es-MX"/>
          </a:p>
        </p:txBody>
      </p:sp>
      <p:sp>
        <p:nvSpPr>
          <p:cNvPr id="5" name="Espace réservé du numéro de diapositive 5"/>
          <p:cNvSpPr>
            <a:spLocks noGrp="1"/>
          </p:cNvSpPr>
          <p:nvPr>
            <p:ph type="sldNum" sz="quarter" idx="12"/>
          </p:nvPr>
        </p:nvSpPr>
        <p:spPr/>
        <p:txBody>
          <a:bodyPr/>
          <a:lstStyle>
            <a:lvl1pPr>
              <a:defRPr b="0" i="0">
                <a:latin typeface="Frutiger LT Pro 55 Roman" panose="020B0602020204020204" pitchFamily="34" charset="77"/>
              </a:defRPr>
            </a:lvl1pPr>
          </a:lstStyle>
          <a:p>
            <a:fld id="{583D40A0-EC43-4AE9-A257-2A91995476D2}" type="slidenum">
              <a:rPr lang="es-MX" smtClean="0"/>
              <a:t>‹Nº›</a:t>
            </a:fld>
            <a:endParaRPr lang="es-MX"/>
          </a:p>
        </p:txBody>
      </p:sp>
    </p:spTree>
    <p:extLst>
      <p:ext uri="{BB962C8B-B14F-4D97-AF65-F5344CB8AC3E}">
        <p14:creationId xmlns:p14="http://schemas.microsoft.com/office/powerpoint/2010/main" val="162221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
            <a:ext cx="9144000" cy="6857999"/>
          </a:xfrm>
          <a:prstGeom prst="rect">
            <a:avLst/>
          </a:prstGeom>
        </p:spPr>
      </p:pic>
      <p:sp>
        <p:nvSpPr>
          <p:cNvPr id="2" name="Espace réservé de la date 3"/>
          <p:cNvSpPr>
            <a:spLocks noGrp="1"/>
          </p:cNvSpPr>
          <p:nvPr>
            <p:ph type="dt" sz="half" idx="10"/>
          </p:nvPr>
        </p:nvSpPr>
        <p:spPr/>
        <p:txBody>
          <a:bodyPr/>
          <a:lstStyle>
            <a:lvl1pPr>
              <a:defRPr b="0" i="0">
                <a:latin typeface="Frutiger LT Pro 55 Roman" panose="020B0602020204020204" pitchFamily="34" charset="77"/>
              </a:defRPr>
            </a:lvl1pPr>
          </a:lstStyle>
          <a:p>
            <a:fld id="{83C4BFE6-6168-4FBE-8493-34BC74A93B75}" type="datetimeFigureOut">
              <a:rPr lang="es-MX" smtClean="0"/>
              <a:t>19/08/2020</a:t>
            </a:fld>
            <a:endParaRPr lang="es-MX"/>
          </a:p>
        </p:txBody>
      </p:sp>
      <p:sp>
        <p:nvSpPr>
          <p:cNvPr id="3" name="Espace réservé du pied de page 4"/>
          <p:cNvSpPr>
            <a:spLocks noGrp="1"/>
          </p:cNvSpPr>
          <p:nvPr>
            <p:ph type="ftr" sz="quarter" idx="11"/>
          </p:nvPr>
        </p:nvSpPr>
        <p:spPr/>
        <p:txBody>
          <a:bodyPr/>
          <a:lstStyle>
            <a:lvl1pPr>
              <a:defRPr b="0" i="0">
                <a:latin typeface="Frutiger LT Pro 55 Roman" panose="020B0602020204020204" pitchFamily="34" charset="77"/>
              </a:defRPr>
            </a:lvl1pPr>
          </a:lstStyle>
          <a:p>
            <a:endParaRPr lang="es-MX"/>
          </a:p>
        </p:txBody>
      </p:sp>
      <p:sp>
        <p:nvSpPr>
          <p:cNvPr id="4" name="Espace réservé du numéro de diapositive 5"/>
          <p:cNvSpPr>
            <a:spLocks noGrp="1"/>
          </p:cNvSpPr>
          <p:nvPr>
            <p:ph type="sldNum" sz="quarter" idx="12"/>
          </p:nvPr>
        </p:nvSpPr>
        <p:spPr/>
        <p:txBody>
          <a:bodyPr/>
          <a:lstStyle>
            <a:lvl1pPr>
              <a:defRPr b="0" i="0">
                <a:latin typeface="Frutiger LT Pro 55 Roman" panose="020B0602020204020204" pitchFamily="34" charset="77"/>
              </a:defRPr>
            </a:lvl1pPr>
          </a:lstStyle>
          <a:p>
            <a:fld id="{583D40A0-EC43-4AE9-A257-2A91995476D2}" type="slidenum">
              <a:rPr lang="es-MX" smtClean="0"/>
              <a:t>‹Nº›</a:t>
            </a:fld>
            <a:endParaRPr lang="es-MX"/>
          </a:p>
        </p:txBody>
      </p:sp>
      <p:sp>
        <p:nvSpPr>
          <p:cNvPr id="6" name="Rectangle 5"/>
          <p:cNvSpPr/>
          <p:nvPr/>
        </p:nvSpPr>
        <p:spPr>
          <a:xfrm>
            <a:off x="1295400" y="2895600"/>
            <a:ext cx="6324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re 1"/>
          <p:cNvSpPr>
            <a:spLocks noGrp="1"/>
          </p:cNvSpPr>
          <p:nvPr>
            <p:ph type="title" hasCustomPrompt="1"/>
          </p:nvPr>
        </p:nvSpPr>
        <p:spPr>
          <a:xfrm>
            <a:off x="492579" y="2705100"/>
            <a:ext cx="8153400" cy="114300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fr-CA" sz="2100" dirty="0">
                <a:latin typeface="Arial Black" panose="020B0A04020102020204" pitchFamily="34" charset="0"/>
              </a:defRPr>
            </a:lvl1pPr>
          </a:lstStyle>
          <a:p>
            <a:pPr lvl="0"/>
            <a:r>
              <a:rPr lang="en-US" dirty="0"/>
              <a:t>CLICK TO EDIT MASTER TITLE STYLE</a:t>
            </a:r>
            <a:endParaRPr lang="fr-CA" dirty="0"/>
          </a:p>
        </p:txBody>
      </p:sp>
    </p:spTree>
    <p:extLst>
      <p:ext uri="{BB962C8B-B14F-4D97-AF65-F5344CB8AC3E}">
        <p14:creationId xmlns:p14="http://schemas.microsoft.com/office/powerpoint/2010/main" val="322865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1_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b="0" i="0">
                <a:latin typeface="Frutiger LT Pro 55 Roman" panose="020B0602020204020204" pitchFamily="34" charset="77"/>
              </a:defRPr>
            </a:lvl1pPr>
          </a:lstStyle>
          <a:p>
            <a:fld id="{83C4BFE6-6168-4FBE-8493-34BC74A93B75}" type="datetimeFigureOut">
              <a:rPr lang="es-MX" smtClean="0"/>
              <a:t>19/08/2020</a:t>
            </a:fld>
            <a:endParaRPr lang="es-MX"/>
          </a:p>
        </p:txBody>
      </p:sp>
      <p:sp>
        <p:nvSpPr>
          <p:cNvPr id="3" name="Espace réservé du pied de page 4"/>
          <p:cNvSpPr>
            <a:spLocks noGrp="1"/>
          </p:cNvSpPr>
          <p:nvPr>
            <p:ph type="ftr" sz="quarter" idx="11"/>
          </p:nvPr>
        </p:nvSpPr>
        <p:spPr/>
        <p:txBody>
          <a:bodyPr/>
          <a:lstStyle>
            <a:lvl1pPr>
              <a:defRPr b="0" i="0">
                <a:latin typeface="Frutiger LT Pro 55 Roman" panose="020B0602020204020204" pitchFamily="34" charset="77"/>
              </a:defRPr>
            </a:lvl1pPr>
          </a:lstStyle>
          <a:p>
            <a:endParaRPr lang="es-MX"/>
          </a:p>
        </p:txBody>
      </p:sp>
      <p:sp>
        <p:nvSpPr>
          <p:cNvPr id="4" name="Espace réservé du numéro de diapositive 5"/>
          <p:cNvSpPr>
            <a:spLocks noGrp="1"/>
          </p:cNvSpPr>
          <p:nvPr>
            <p:ph type="sldNum" sz="quarter" idx="12"/>
          </p:nvPr>
        </p:nvSpPr>
        <p:spPr/>
        <p:txBody>
          <a:bodyPr/>
          <a:lstStyle>
            <a:lvl1pPr>
              <a:defRPr b="0" i="0">
                <a:latin typeface="Frutiger LT Pro 55 Roman" panose="020B0602020204020204" pitchFamily="34" charset="77"/>
              </a:defRPr>
            </a:lvl1pPr>
          </a:lstStyle>
          <a:p>
            <a:fld id="{583D40A0-EC43-4AE9-A257-2A91995476D2}" type="slidenum">
              <a:rPr lang="es-MX" smtClean="0"/>
              <a:t>‹Nº›</a:t>
            </a:fld>
            <a:endParaRPr lang="es-MX"/>
          </a:p>
        </p:txBody>
      </p:sp>
    </p:spTree>
    <p:extLst>
      <p:ext uri="{BB962C8B-B14F-4D97-AF65-F5344CB8AC3E}">
        <p14:creationId xmlns:p14="http://schemas.microsoft.com/office/powerpoint/2010/main" val="14176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Espace réservé du texte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b="0" i="0">
                <a:solidFill>
                  <a:schemeClr val="tx1">
                    <a:tint val="75000"/>
                  </a:schemeClr>
                </a:solidFill>
                <a:latin typeface="Frutiger LT Pro 55 Roman" panose="020B0602020204020204" pitchFamily="34" charset="77"/>
              </a:defRPr>
            </a:lvl1pPr>
          </a:lstStyle>
          <a:p>
            <a:fld id="{83C4BFE6-6168-4FBE-8493-34BC74A93B75}" type="datetimeFigureOut">
              <a:rPr lang="es-MX" smtClean="0"/>
              <a:t>19/08/2020</a:t>
            </a:fld>
            <a:endParaRPr lang="es-MX"/>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b="0" i="0">
                <a:solidFill>
                  <a:schemeClr val="tx1">
                    <a:tint val="75000"/>
                  </a:schemeClr>
                </a:solidFill>
                <a:latin typeface="Frutiger LT Pro 55 Roman" panose="020B0602020204020204" pitchFamily="34" charset="77"/>
              </a:defRPr>
            </a:lvl1pPr>
          </a:lstStyle>
          <a:p>
            <a:endParaRPr lang="es-MX"/>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b="0" i="0">
                <a:solidFill>
                  <a:schemeClr val="tx1">
                    <a:tint val="75000"/>
                  </a:schemeClr>
                </a:solidFill>
                <a:latin typeface="Frutiger LT Pro 55 Roman" panose="020B0602020204020204" pitchFamily="34" charset="77"/>
              </a:defRPr>
            </a:lvl1pPr>
          </a:lstStyle>
          <a:p>
            <a:fld id="{583D40A0-EC43-4AE9-A257-2A91995476D2}" type="slidenum">
              <a:rPr lang="es-MX" smtClean="0"/>
              <a:t>‹Nº›</a:t>
            </a:fld>
            <a:endParaRPr lang="es-MX"/>
          </a:p>
        </p:txBody>
      </p:sp>
      <p:pic>
        <p:nvPicPr>
          <p:cNvPr id="7" name="Picture 6" descr="A picture containing knife&#10;&#10;Description automatically generated">
            <a:extLst>
              <a:ext uri="{FF2B5EF4-FFF2-40B4-BE49-F238E27FC236}">
                <a16:creationId xmlns:a16="http://schemas.microsoft.com/office/drawing/2014/main" id="{CDDDDAD3-7995-3541-94FC-69DF614A14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795818"/>
            <a:ext cx="9144000" cy="1062182"/>
          </a:xfrm>
          <a:prstGeom prst="rect">
            <a:avLst/>
          </a:prstGeom>
        </p:spPr>
      </p:pic>
      <p:pic>
        <p:nvPicPr>
          <p:cNvPr id="8" name="Picture 7" descr="A picture containing circuit, strainer&#10;&#10;Description automatically generated">
            <a:extLst>
              <a:ext uri="{FF2B5EF4-FFF2-40B4-BE49-F238E27FC236}">
                <a16:creationId xmlns:a16="http://schemas.microsoft.com/office/drawing/2014/main" id="{696F1609-0B26-304B-B724-7956982E03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0300" y="-1828800"/>
            <a:ext cx="4152900" cy="4152900"/>
          </a:xfrm>
          <a:prstGeom prst="rect">
            <a:avLst/>
          </a:prstGeom>
        </p:spPr>
      </p:pic>
      <p:pic>
        <p:nvPicPr>
          <p:cNvPr id="9" name="Picture 8" descr="A picture containing graphics, room, drawing&#10;&#10;Description automatically generated">
            <a:extLst>
              <a:ext uri="{FF2B5EF4-FFF2-40B4-BE49-F238E27FC236}">
                <a16:creationId xmlns:a16="http://schemas.microsoft.com/office/drawing/2014/main" id="{FC446A48-4BC4-374B-A7C5-E66D1B1BAA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3801" y="389816"/>
            <a:ext cx="1244600" cy="524584"/>
          </a:xfrm>
          <a:prstGeom prst="rect">
            <a:avLst/>
          </a:prstGeom>
        </p:spPr>
      </p:pic>
      <p:sp>
        <p:nvSpPr>
          <p:cNvPr id="1026" name="Espace réservé du titre 1"/>
          <p:cNvSpPr>
            <a:spLocks noGrp="1"/>
          </p:cNvSpPr>
          <p:nvPr>
            <p:ph type="title"/>
          </p:nvPr>
        </p:nvSpPr>
        <p:spPr bwMode="auto">
          <a:xfrm>
            <a:off x="457200" y="2746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fr-CA" dirty="0"/>
          </a:p>
        </p:txBody>
      </p:sp>
    </p:spTree>
    <p:extLst>
      <p:ext uri="{BB962C8B-B14F-4D97-AF65-F5344CB8AC3E}">
        <p14:creationId xmlns:p14="http://schemas.microsoft.com/office/powerpoint/2010/main" val="164134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1800" b="1" i="1" kern="1200">
          <a:solidFill>
            <a:srgbClr val="00B0F0"/>
          </a:solidFill>
          <a:latin typeface="Arial Black" panose="020B0A04020102020204" pitchFamily="34" charset="0"/>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1800" b="0" i="0" kern="1200">
          <a:solidFill>
            <a:schemeClr val="tx1"/>
          </a:solidFill>
          <a:latin typeface="Frutiger LT Pro 55 Roman" panose="020B0602020204020204" pitchFamily="34" charset="77"/>
          <a:ea typeface="+mn-ea"/>
          <a:cs typeface="+mn-cs"/>
        </a:defRPr>
      </a:lvl1pPr>
      <a:lvl2pPr marL="557213" indent="-214313" algn="l" rtl="0" eaLnBrk="1" fontAlgn="base" hangingPunct="1">
        <a:spcBef>
          <a:spcPct val="20000"/>
        </a:spcBef>
        <a:spcAft>
          <a:spcPct val="0"/>
        </a:spcAft>
        <a:buFont typeface="Arial" charset="0"/>
        <a:buChar char="–"/>
        <a:defRPr sz="2100" b="0" i="0" kern="1200">
          <a:solidFill>
            <a:schemeClr val="tx1"/>
          </a:solidFill>
          <a:latin typeface="Frutiger LT Pro 55 Roman" panose="020B0602020204020204" pitchFamily="34" charset="77"/>
          <a:ea typeface="+mn-ea"/>
          <a:cs typeface="+mn-cs"/>
        </a:defRPr>
      </a:lvl2pPr>
      <a:lvl3pPr marL="857250" indent="-171450" algn="l" rtl="0" eaLnBrk="1" fontAlgn="base" hangingPunct="1">
        <a:spcBef>
          <a:spcPct val="20000"/>
        </a:spcBef>
        <a:spcAft>
          <a:spcPct val="0"/>
        </a:spcAft>
        <a:buFont typeface="Arial" charset="0"/>
        <a:buChar char="•"/>
        <a:defRPr sz="1800" b="0" i="0" kern="1200">
          <a:solidFill>
            <a:schemeClr val="tx1"/>
          </a:solidFill>
          <a:latin typeface="Frutiger LT Pro 55 Roman" panose="020B0602020204020204" pitchFamily="34" charset="77"/>
          <a:ea typeface="+mn-ea"/>
          <a:cs typeface="+mn-cs"/>
        </a:defRPr>
      </a:lvl3pPr>
      <a:lvl4pPr marL="1200150" indent="-171450" algn="l" rtl="0" eaLnBrk="1" fontAlgn="base" hangingPunct="1">
        <a:spcBef>
          <a:spcPct val="20000"/>
        </a:spcBef>
        <a:spcAft>
          <a:spcPct val="0"/>
        </a:spcAft>
        <a:buFont typeface="Arial" charset="0"/>
        <a:buChar char="–"/>
        <a:defRPr sz="1500" b="0" i="0" kern="1200">
          <a:solidFill>
            <a:schemeClr val="tx1"/>
          </a:solidFill>
          <a:latin typeface="Frutiger LT Pro 55 Roman" panose="020B0602020204020204" pitchFamily="34" charset="77"/>
          <a:ea typeface="+mn-ea"/>
          <a:cs typeface="+mn-cs"/>
        </a:defRPr>
      </a:lvl4pPr>
      <a:lvl5pPr marL="1543050" indent="-171450" algn="l" rtl="0" eaLnBrk="1" fontAlgn="base" hangingPunct="1">
        <a:spcBef>
          <a:spcPct val="20000"/>
        </a:spcBef>
        <a:spcAft>
          <a:spcPct val="0"/>
        </a:spcAft>
        <a:buFont typeface="Arial" charset="0"/>
        <a:buChar char="»"/>
        <a:defRPr sz="1500" b="0" i="0" kern="1200">
          <a:solidFill>
            <a:schemeClr val="tx1"/>
          </a:solidFill>
          <a:latin typeface="Frutiger LT Pro 55 Roman" panose="020B0602020204020204" pitchFamily="34" charset="77"/>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
            <a:ext cx="9144000" cy="6857999"/>
          </a:xfrm>
          <a:prstGeom prst="rect">
            <a:avLst/>
          </a:prstGeom>
        </p:spPr>
      </p:pic>
      <p:sp>
        <p:nvSpPr>
          <p:cNvPr id="4" name="Rectangle 3"/>
          <p:cNvSpPr/>
          <p:nvPr/>
        </p:nvSpPr>
        <p:spPr>
          <a:xfrm>
            <a:off x="1295400" y="2895600"/>
            <a:ext cx="6324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542033"/>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2700" b="1" i="1" kern="1200">
          <a:solidFill>
            <a:srgbClr val="0075BC"/>
          </a:solidFill>
          <a:latin typeface="Frutiger LT Pro 76 Black" panose="020B0602020204020204"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152CB4-8885-4514-A909-BC5E0EDBC294}"/>
              </a:ext>
            </a:extLst>
          </p:cNvPr>
          <p:cNvSpPr txBox="1">
            <a:spLocks/>
          </p:cNvSpPr>
          <p:nvPr/>
        </p:nvSpPr>
        <p:spPr bwMode="auto">
          <a:xfrm>
            <a:off x="259702" y="1676400"/>
            <a:ext cx="4181669" cy="4603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700" b="1" i="1" kern="1200">
                <a:solidFill>
                  <a:srgbClr val="00B0F0"/>
                </a:solidFill>
                <a:latin typeface="Arial Black" panose="020B0A04020102020204" pitchFamily="34" charset="0"/>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l"/>
            <a:r>
              <a:rPr lang="es-MX" sz="1600" dirty="0">
                <a:solidFill>
                  <a:srgbClr val="0075BC"/>
                </a:solidFill>
                <a:latin typeface="Frutiger LT Pro 76 Black" panose="020B0602020204020204" pitchFamily="34" charset="77"/>
                <a:ea typeface="+mn-ea"/>
                <a:cs typeface="+mn-cs"/>
              </a:rPr>
              <a:t>NUESTRO NEGOCIO</a:t>
            </a:r>
            <a:br>
              <a:rPr lang="es-MX" sz="1200" dirty="0"/>
            </a:br>
            <a:r>
              <a:rPr lang="es-MX" sz="1200" b="0" dirty="0">
                <a:solidFill>
                  <a:schemeClr val="tx1"/>
                </a:solidFill>
                <a:latin typeface="Arial" panose="020B0604020202020204" pitchFamily="34" charset="0"/>
                <a:cs typeface="Arial" panose="020B0604020202020204" pitchFamily="34" charset="0"/>
              </a:rPr>
              <a:t>Soluciones de ingeniería que mejoran la calidad del aire interior.</a:t>
            </a:r>
          </a:p>
          <a:p>
            <a:pPr algn="l"/>
            <a:br>
              <a:rPr lang="es-MX" sz="1200" b="0" dirty="0">
                <a:solidFill>
                  <a:schemeClr val="tx1"/>
                </a:solidFill>
                <a:latin typeface="Arial" panose="020B0604020202020204" pitchFamily="34" charset="0"/>
                <a:cs typeface="Arial" panose="020B0604020202020204" pitchFamily="34" charset="0"/>
              </a:rPr>
            </a:br>
            <a:r>
              <a:rPr lang="es-MX" sz="1600" dirty="0">
                <a:solidFill>
                  <a:srgbClr val="0075BC"/>
                </a:solidFill>
                <a:latin typeface="Frutiger LT Pro 76 Black" panose="020B0602020204020204" pitchFamily="34" charset="77"/>
                <a:ea typeface="+mn-ea"/>
                <a:cs typeface="+mn-cs"/>
              </a:rPr>
              <a:t>COMO LO LOGRAMOS</a:t>
            </a:r>
            <a:br>
              <a:rPr lang="es-MX" sz="1200" dirty="0"/>
            </a:br>
            <a:r>
              <a:rPr lang="es-MX" sz="1200" b="0" dirty="0">
                <a:solidFill>
                  <a:schemeClr val="tx1"/>
                </a:solidFill>
                <a:latin typeface="Arial" panose="020B0604020202020204" pitchFamily="34" charset="0"/>
                <a:cs typeface="Arial" panose="020B0604020202020204" pitchFamily="34" charset="0"/>
              </a:rPr>
              <a:t>Tecnología avanzada que introduce iones en el flujo de aire usando </a:t>
            </a:r>
            <a:r>
              <a:rPr lang="es-MX" sz="1200" dirty="0">
                <a:solidFill>
                  <a:schemeClr val="tx1"/>
                </a:solidFill>
                <a:latin typeface="Arial" panose="020B0604020202020204" pitchFamily="34" charset="0"/>
                <a:cs typeface="Arial" panose="020B0604020202020204" pitchFamily="34" charset="0"/>
              </a:rPr>
              <a:t>Ionización bipolar de punta de aguja (NPBI</a:t>
            </a:r>
            <a:r>
              <a:rPr lang="es-MX" sz="1400" dirty="0">
                <a:solidFill>
                  <a:schemeClr val="tx1"/>
                </a:solidFill>
                <a:latin typeface="Arial" panose="020B0604020202020204" pitchFamily="34" charset="0"/>
                <a:cs typeface="Arial" panose="020B0604020202020204" pitchFamily="34" charset="0"/>
              </a:rPr>
              <a:t>)</a:t>
            </a:r>
            <a:endParaRPr lang="en-US" sz="1400" dirty="0">
              <a:solidFill>
                <a:schemeClr val="tx1"/>
              </a:solidFill>
            </a:endParaRPr>
          </a:p>
        </p:txBody>
      </p:sp>
      <p:sp>
        <p:nvSpPr>
          <p:cNvPr id="8" name="Text Placeholder 45">
            <a:extLst>
              <a:ext uri="{FF2B5EF4-FFF2-40B4-BE49-F238E27FC236}">
                <a16:creationId xmlns:a16="http://schemas.microsoft.com/office/drawing/2014/main" id="{26D8F9EE-C631-417B-A4F9-5DB1AE0A4314}"/>
              </a:ext>
            </a:extLst>
          </p:cNvPr>
          <p:cNvSpPr txBox="1">
            <a:spLocks/>
          </p:cNvSpPr>
          <p:nvPr/>
        </p:nvSpPr>
        <p:spPr>
          <a:xfrm>
            <a:off x="4702632" y="2425609"/>
            <a:ext cx="4181668" cy="1068263"/>
          </a:xfrm>
          <a:prstGeom prst="rect">
            <a:avLst/>
          </a:prstGeom>
        </p:spPr>
        <p:txBody>
          <a:bodyPr/>
          <a:lstStyle>
            <a:lvl1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s-MX" sz="1800" b="1" i="1" dirty="0">
                <a:solidFill>
                  <a:srgbClr val="0075BC"/>
                </a:solidFill>
                <a:latin typeface="Frutiger LT Pro 76 Black" panose="020B0602020204020204" pitchFamily="34" charset="77"/>
              </a:rPr>
              <a:t>Reducción de Olores </a:t>
            </a:r>
          </a:p>
          <a:p>
            <a:pPr fontAlgn="auto">
              <a:spcAft>
                <a:spcPts val="0"/>
              </a:spcAft>
            </a:pPr>
            <a:r>
              <a:rPr lang="es-MX" sz="1100" dirty="0">
                <a:solidFill>
                  <a:schemeClr val="tx1"/>
                </a:solidFill>
                <a:latin typeface="Frutiger LT Pro 55 Roman" panose="020B0602020204020204" pitchFamily="34" charset="77"/>
              </a:rPr>
              <a:t>Durante el proceso de limpieza de GPS los olores químicos, de mascotas, de cocina y otros son descompuestos en sus compuestos básicos inofensivos, dejando el aire interior oliendo a fresco y libre de los </a:t>
            </a:r>
            <a:r>
              <a:rPr lang="es-MX" sz="1100" dirty="0" err="1">
                <a:solidFill>
                  <a:schemeClr val="tx1"/>
                </a:solidFill>
                <a:latin typeface="Frutiger LT Pro 55 Roman" panose="020B0602020204020204" pitchFamily="34" charset="77"/>
              </a:rPr>
              <a:t>COV´s</a:t>
            </a:r>
            <a:r>
              <a:rPr lang="es-MX" sz="1100" dirty="0">
                <a:solidFill>
                  <a:schemeClr val="tx1"/>
                </a:solidFill>
                <a:latin typeface="Frutiger LT Pro 55 Roman" panose="020B0602020204020204" pitchFamily="34" charset="77"/>
              </a:rPr>
              <a:t> causantes del mal olor. </a:t>
            </a:r>
            <a:endParaRPr lang="es-MX" sz="1100" dirty="0">
              <a:latin typeface="Frutiger LT Pro 55 Roman" panose="020B0602020204020204" pitchFamily="34" charset="77"/>
            </a:endParaRPr>
          </a:p>
        </p:txBody>
      </p:sp>
      <p:sp>
        <p:nvSpPr>
          <p:cNvPr id="10" name="Text Placeholder 41">
            <a:extLst>
              <a:ext uri="{FF2B5EF4-FFF2-40B4-BE49-F238E27FC236}">
                <a16:creationId xmlns:a16="http://schemas.microsoft.com/office/drawing/2014/main" id="{53C2DB7F-19C8-4C9F-9927-9FAB36822845}"/>
              </a:ext>
            </a:extLst>
          </p:cNvPr>
          <p:cNvSpPr txBox="1">
            <a:spLocks/>
          </p:cNvSpPr>
          <p:nvPr/>
        </p:nvSpPr>
        <p:spPr>
          <a:xfrm>
            <a:off x="4702631" y="1081053"/>
            <a:ext cx="4181667" cy="1190694"/>
          </a:xfrm>
          <a:prstGeom prst="rect">
            <a:avLst/>
          </a:prstGeom>
        </p:spPr>
        <p:txBody>
          <a:bodyPr/>
          <a:lstStyle>
            <a:lvl1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s-MX" sz="1800" b="1" i="1" dirty="0">
                <a:solidFill>
                  <a:srgbClr val="0075BC"/>
                </a:solidFill>
                <a:latin typeface="Frutiger LT Pro 76 Black" panose="020B0602020204020204" pitchFamily="34" charset="77"/>
              </a:rPr>
              <a:t>Reducción de partículas </a:t>
            </a:r>
          </a:p>
          <a:p>
            <a:pPr fontAlgn="auto">
              <a:spcAft>
                <a:spcPts val="0"/>
              </a:spcAft>
            </a:pPr>
            <a:r>
              <a:rPr lang="es-MX" sz="1100" dirty="0">
                <a:solidFill>
                  <a:schemeClr val="tx1"/>
                </a:solidFill>
                <a:latin typeface="Frutiger LT Pro 55 Roman" panose="020B0602020204020204" pitchFamily="34" charset="77"/>
              </a:rPr>
              <a:t>La tecnología NPBI de GPS reduce las </a:t>
            </a:r>
            <a:r>
              <a:rPr lang="es-MX" sz="1100" dirty="0" err="1">
                <a:solidFill>
                  <a:schemeClr val="tx1"/>
                </a:solidFill>
                <a:latin typeface="Frutiger LT Pro 55 Roman" panose="020B0602020204020204" pitchFamily="34" charset="77"/>
              </a:rPr>
              <a:t>particulas</a:t>
            </a:r>
            <a:r>
              <a:rPr lang="es-MX" sz="1100" dirty="0">
                <a:solidFill>
                  <a:schemeClr val="tx1"/>
                </a:solidFill>
                <a:latin typeface="Frutiger LT Pro 55 Roman" panose="020B0602020204020204" pitchFamily="34" charset="77"/>
              </a:rPr>
              <a:t> suspendidas en el aire (</a:t>
            </a:r>
            <a:r>
              <a:rPr lang="es-MX" sz="1100" dirty="0" err="1">
                <a:solidFill>
                  <a:schemeClr val="tx1"/>
                </a:solidFill>
                <a:latin typeface="Frutiger LT Pro 55 Roman" panose="020B0602020204020204" pitchFamily="34" charset="77"/>
              </a:rPr>
              <a:t>p.e</a:t>
            </a:r>
            <a:r>
              <a:rPr lang="es-MX" sz="1100" dirty="0">
                <a:solidFill>
                  <a:schemeClr val="tx1"/>
                </a:solidFill>
                <a:latin typeface="Frutiger LT Pro 55 Roman" panose="020B0602020204020204" pitchFamily="34" charset="77"/>
              </a:rPr>
              <a:t>. Polvo, Polen, Caspa de Mascota) a través de la aglomeración. Los Iones se adhieren a las partículas suspendidas. El sistema de filtración captura fácilmente las partículas ahora mas grandes, aumentando la eficiencia de su Sistema HVAC. </a:t>
            </a:r>
          </a:p>
        </p:txBody>
      </p:sp>
      <p:sp>
        <p:nvSpPr>
          <p:cNvPr id="12" name="Text Placeholder 42">
            <a:extLst>
              <a:ext uri="{FF2B5EF4-FFF2-40B4-BE49-F238E27FC236}">
                <a16:creationId xmlns:a16="http://schemas.microsoft.com/office/drawing/2014/main" id="{72A844A3-39A7-40A4-B08E-6602B1C4E5E5}"/>
              </a:ext>
            </a:extLst>
          </p:cNvPr>
          <p:cNvSpPr txBox="1">
            <a:spLocks/>
          </p:cNvSpPr>
          <p:nvPr/>
        </p:nvSpPr>
        <p:spPr>
          <a:xfrm>
            <a:off x="4702633" y="3658771"/>
            <a:ext cx="4181668" cy="1048795"/>
          </a:xfrm>
          <a:prstGeom prst="rect">
            <a:avLst/>
          </a:prstGeom>
        </p:spPr>
        <p:txBody>
          <a:bodyPr/>
          <a:lstStyle>
            <a:lvl1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s-MX" sz="1800" b="1" i="1" dirty="0">
                <a:solidFill>
                  <a:srgbClr val="0075BC"/>
                </a:solidFill>
                <a:latin typeface="Frutiger LT Pro 76 Black" panose="020B0602020204020204" pitchFamily="34" charset="77"/>
              </a:rPr>
              <a:t>Reducción de Patógenos </a:t>
            </a:r>
          </a:p>
          <a:p>
            <a:pPr fontAlgn="auto">
              <a:spcAft>
                <a:spcPts val="0"/>
              </a:spcAft>
            </a:pPr>
            <a:r>
              <a:rPr lang="es-MX" sz="1100" dirty="0">
                <a:solidFill>
                  <a:schemeClr val="tx1"/>
                </a:solidFill>
                <a:latin typeface="Frutiger LT Pro 55 Roman" panose="020B0602020204020204" pitchFamily="34" charset="77"/>
              </a:rPr>
              <a:t>Durante el proceso de limpieza de GPS, la tecnología NPBI ataca y mata a los virus, esporas de hongos y bacterias. Los iones se roban el hidrogeno de los patógenos, dejándolos morir y desactivándolos, y </a:t>
            </a:r>
            <a:r>
              <a:rPr lang="es-MX" sz="1100" dirty="0" err="1">
                <a:solidFill>
                  <a:schemeClr val="tx1"/>
                </a:solidFill>
                <a:latin typeface="Frutiger LT Pro 55 Roman" panose="020B0602020204020204" pitchFamily="34" charset="77"/>
              </a:rPr>
              <a:t>dejándo</a:t>
            </a:r>
            <a:r>
              <a:rPr lang="es-MX" sz="1100" dirty="0">
                <a:solidFill>
                  <a:schemeClr val="tx1"/>
                </a:solidFill>
                <a:latin typeface="Frutiger LT Pro 55 Roman" panose="020B0602020204020204" pitchFamily="34" charset="77"/>
              </a:rPr>
              <a:t> un ambiente interior limpio y saludable.</a:t>
            </a:r>
            <a:endParaRPr lang="es-MX" sz="1400" dirty="0">
              <a:latin typeface="Frutiger LT Pro 55 Roman" panose="020B0602020204020204" pitchFamily="34" charset="77"/>
            </a:endParaRPr>
          </a:p>
        </p:txBody>
      </p:sp>
      <p:sp>
        <p:nvSpPr>
          <p:cNvPr id="14" name="Text Placeholder 40">
            <a:extLst>
              <a:ext uri="{FF2B5EF4-FFF2-40B4-BE49-F238E27FC236}">
                <a16:creationId xmlns:a16="http://schemas.microsoft.com/office/drawing/2014/main" id="{FCBA121F-4C8A-477F-90F7-6A5A25809A2E}"/>
              </a:ext>
            </a:extLst>
          </p:cNvPr>
          <p:cNvSpPr txBox="1">
            <a:spLocks/>
          </p:cNvSpPr>
          <p:nvPr/>
        </p:nvSpPr>
        <p:spPr>
          <a:xfrm>
            <a:off x="4702631" y="4792091"/>
            <a:ext cx="4181667" cy="1211332"/>
          </a:xfrm>
          <a:prstGeom prst="rect">
            <a:avLst/>
          </a:prstGeom>
        </p:spPr>
        <p:txBody>
          <a:bodyPr>
            <a:noAutofit/>
          </a:bodyPr>
          <a:lstStyle>
            <a:lvl1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s-MX" sz="1800" b="1" i="1" dirty="0">
                <a:solidFill>
                  <a:srgbClr val="0075BC"/>
                </a:solidFill>
                <a:latin typeface="Frutiger LT Pro 76 Black" panose="020B0602020204020204" pitchFamily="34" charset="77"/>
              </a:rPr>
              <a:t>Ahorros Energéticos</a:t>
            </a:r>
          </a:p>
          <a:p>
            <a:pPr fontAlgn="auto">
              <a:spcAft>
                <a:spcPts val="0"/>
              </a:spcAft>
            </a:pPr>
            <a:r>
              <a:rPr lang="es-MX" sz="1100" dirty="0">
                <a:solidFill>
                  <a:schemeClr val="tx1"/>
                </a:solidFill>
                <a:latin typeface="Frutiger LT Pro 55 Roman" panose="020B0602020204020204" pitchFamily="34" charset="77"/>
              </a:rPr>
              <a:t>El proceso de limpieza ambientalmente amigable de GPS, permite que los edificios comerciales reduzcan significativamente la cantidad de aire exterior requerido para operar sanamente. Esto equivale a un ambiente mas seguro y agradable que requiere hasta 30% menos de energía para acondicionar. </a:t>
            </a:r>
          </a:p>
        </p:txBody>
      </p:sp>
      <p:pic>
        <p:nvPicPr>
          <p:cNvPr id="20" name="Imagen 19">
            <a:extLst>
              <a:ext uri="{FF2B5EF4-FFF2-40B4-BE49-F238E27FC236}">
                <a16:creationId xmlns:a16="http://schemas.microsoft.com/office/drawing/2014/main" id="{D4ACE419-49BA-48E4-BB7D-F20A4DB9F0FA}"/>
              </a:ext>
            </a:extLst>
          </p:cNvPr>
          <p:cNvPicPr>
            <a:picLocks noChangeAspect="1"/>
          </p:cNvPicPr>
          <p:nvPr/>
        </p:nvPicPr>
        <p:blipFill>
          <a:blip r:embed="rId2"/>
          <a:stretch>
            <a:fillRect/>
          </a:stretch>
        </p:blipFill>
        <p:spPr>
          <a:xfrm>
            <a:off x="159785" y="2789614"/>
            <a:ext cx="4381501" cy="1738313"/>
          </a:xfrm>
          <a:prstGeom prst="rect">
            <a:avLst/>
          </a:prstGeom>
        </p:spPr>
      </p:pic>
      <p:sp>
        <p:nvSpPr>
          <p:cNvPr id="21" name="CuadroTexto 20">
            <a:extLst>
              <a:ext uri="{FF2B5EF4-FFF2-40B4-BE49-F238E27FC236}">
                <a16:creationId xmlns:a16="http://schemas.microsoft.com/office/drawing/2014/main" id="{07F0667C-7208-4A04-9E11-EA126C5DED3C}"/>
              </a:ext>
            </a:extLst>
          </p:cNvPr>
          <p:cNvSpPr txBox="1"/>
          <p:nvPr/>
        </p:nvSpPr>
        <p:spPr>
          <a:xfrm>
            <a:off x="204838" y="4358640"/>
            <a:ext cx="4181666" cy="523220"/>
          </a:xfrm>
          <a:prstGeom prst="rect">
            <a:avLst/>
          </a:prstGeom>
          <a:noFill/>
        </p:spPr>
        <p:txBody>
          <a:bodyPr wrap="square" rtlCol="0">
            <a:spAutoFit/>
          </a:bodyPr>
          <a:lstStyle/>
          <a:p>
            <a:r>
              <a:rPr lang="es-MX" sz="1400" b="1" i="1" dirty="0">
                <a:solidFill>
                  <a:srgbClr val="0075BC"/>
                </a:solidFill>
                <a:latin typeface="Frutiger LT Pro 76 Black" panose="020B0602020204020204" pitchFamily="34" charset="77"/>
              </a:rPr>
              <a:t>Los iones rompen las moléculas no deseadas y desactivan virus y bacterias:</a:t>
            </a:r>
          </a:p>
        </p:txBody>
      </p:sp>
      <p:pic>
        <p:nvPicPr>
          <p:cNvPr id="31" name="Imagen 30">
            <a:extLst>
              <a:ext uri="{FF2B5EF4-FFF2-40B4-BE49-F238E27FC236}">
                <a16:creationId xmlns:a16="http://schemas.microsoft.com/office/drawing/2014/main" id="{F9E6B652-E457-4942-89A4-00AD2933CEC7}"/>
              </a:ext>
            </a:extLst>
          </p:cNvPr>
          <p:cNvPicPr>
            <a:picLocks noChangeAspect="1"/>
          </p:cNvPicPr>
          <p:nvPr/>
        </p:nvPicPr>
        <p:blipFill>
          <a:blip r:embed="rId3"/>
          <a:stretch>
            <a:fillRect/>
          </a:stretch>
        </p:blipFill>
        <p:spPr>
          <a:xfrm>
            <a:off x="780287" y="4862803"/>
            <a:ext cx="2905605" cy="894032"/>
          </a:xfrm>
          <a:prstGeom prst="rect">
            <a:avLst/>
          </a:prstGeom>
        </p:spPr>
      </p:pic>
      <p:sp>
        <p:nvSpPr>
          <p:cNvPr id="32" name="CuadroTexto 31">
            <a:extLst>
              <a:ext uri="{FF2B5EF4-FFF2-40B4-BE49-F238E27FC236}">
                <a16:creationId xmlns:a16="http://schemas.microsoft.com/office/drawing/2014/main" id="{E1328506-E706-422B-B14C-754A86582C77}"/>
              </a:ext>
            </a:extLst>
          </p:cNvPr>
          <p:cNvSpPr txBox="1"/>
          <p:nvPr/>
        </p:nvSpPr>
        <p:spPr>
          <a:xfrm>
            <a:off x="579647" y="6158498"/>
            <a:ext cx="3432048" cy="584775"/>
          </a:xfrm>
          <a:prstGeom prst="rect">
            <a:avLst/>
          </a:prstGeom>
          <a:noFill/>
        </p:spPr>
        <p:txBody>
          <a:bodyPr wrap="square" rtlCol="0">
            <a:spAutoFit/>
          </a:bodyPr>
          <a:lstStyle/>
          <a:p>
            <a:r>
              <a:rPr lang="es-MX" sz="1600" b="1" dirty="0">
                <a:solidFill>
                  <a:schemeClr val="bg1"/>
                </a:solidFill>
              </a:rPr>
              <a:t>Se puede adaptar a cualquier equipo existente!</a:t>
            </a:r>
          </a:p>
        </p:txBody>
      </p:sp>
      <p:pic>
        <p:nvPicPr>
          <p:cNvPr id="1026" name="Picture 2">
            <a:extLst>
              <a:ext uri="{FF2B5EF4-FFF2-40B4-BE49-F238E27FC236}">
                <a16:creationId xmlns:a16="http://schemas.microsoft.com/office/drawing/2014/main" id="{1FD58F8E-91AC-4712-9601-529059910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1992"/>
          <a:stretch>
            <a:fillRect/>
          </a:stretch>
        </p:blipFill>
        <p:spPr bwMode="auto">
          <a:xfrm>
            <a:off x="259702" y="325150"/>
            <a:ext cx="1512875" cy="476275"/>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E05347C1-E506-413F-A229-24B558846C90}"/>
              </a:ext>
            </a:extLst>
          </p:cNvPr>
          <p:cNvSpPr txBox="1"/>
          <p:nvPr/>
        </p:nvSpPr>
        <p:spPr>
          <a:xfrm>
            <a:off x="2240046" y="191117"/>
            <a:ext cx="4602480" cy="677108"/>
          </a:xfrm>
          <a:prstGeom prst="rect">
            <a:avLst/>
          </a:prstGeom>
          <a:noFill/>
        </p:spPr>
        <p:txBody>
          <a:bodyPr wrap="square" rtlCol="0">
            <a:spAutoFit/>
          </a:bodyPr>
          <a:lstStyle/>
          <a:p>
            <a:pPr algn="ctr"/>
            <a:r>
              <a:rPr lang="es-MX" sz="2000" b="1" dirty="0">
                <a:solidFill>
                  <a:srgbClr val="0075BC"/>
                </a:solidFill>
                <a:latin typeface="Frutiger LT Pro 76 Black" panose="020B0602020204020204" pitchFamily="34" charset="77"/>
              </a:rPr>
              <a:t>IONIZACIÓN BIPOLAR DE PUNTA DE AGUA</a:t>
            </a:r>
          </a:p>
          <a:p>
            <a:pPr algn="ctr"/>
            <a:r>
              <a:rPr lang="es-MX" b="1" dirty="0">
                <a:solidFill>
                  <a:srgbClr val="0075BC"/>
                </a:solidFill>
                <a:latin typeface="Frutiger LT Pro 76 Black" panose="020B0602020204020204" pitchFamily="34" charset="77"/>
              </a:rPr>
              <a:t>CALIDAD DE AIRE INTERIOR</a:t>
            </a:r>
          </a:p>
        </p:txBody>
      </p:sp>
    </p:spTree>
    <p:extLst>
      <p:ext uri="{BB962C8B-B14F-4D97-AF65-F5344CB8AC3E}">
        <p14:creationId xmlns:p14="http://schemas.microsoft.com/office/powerpoint/2010/main" val="337584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E0FB214E-1CB6-4472-9777-B6BAE9AC9D6E}"/>
              </a:ext>
            </a:extLst>
          </p:cNvPr>
          <p:cNvSpPr txBox="1"/>
          <p:nvPr/>
        </p:nvSpPr>
        <p:spPr>
          <a:xfrm>
            <a:off x="323386" y="1017436"/>
            <a:ext cx="3980985" cy="1477328"/>
          </a:xfrm>
          <a:prstGeom prst="rect">
            <a:avLst/>
          </a:prstGeom>
          <a:noFill/>
        </p:spPr>
        <p:txBody>
          <a:bodyPr wrap="square" rtlCol="0">
            <a:spAutoFit/>
          </a:bodyPr>
          <a:lstStyle/>
          <a:p>
            <a:r>
              <a:rPr lang="es-MX" b="1" i="1" dirty="0">
                <a:solidFill>
                  <a:srgbClr val="0075BC"/>
                </a:solidFill>
                <a:latin typeface="Frutiger LT Pro 76 Black" panose="020B0602020204020204" pitchFamily="34" charset="77"/>
              </a:rPr>
              <a:t>GPS-FC48-AC™ </a:t>
            </a:r>
          </a:p>
          <a:p>
            <a:pPr>
              <a:spcBef>
                <a:spcPts val="0"/>
              </a:spcBef>
            </a:pPr>
            <a:r>
              <a:rPr lang="es-MX" sz="1200" dirty="0">
                <a:latin typeface="+mn-lt"/>
              </a:rPr>
              <a:t>Es un sistema NPBI Auto-limpiante que maneja hasta </a:t>
            </a:r>
            <a:r>
              <a:rPr lang="es-MX" sz="1200" b="1" dirty="0">
                <a:latin typeface="+mn-lt"/>
              </a:rPr>
              <a:t>4,800 CFM o 12 toneladas</a:t>
            </a:r>
            <a:r>
              <a:rPr lang="es-MX" sz="1200" dirty="0">
                <a:latin typeface="+mn-lt"/>
              </a:rPr>
              <a:t>. Diseñado para diversas opciones de montaje incluyendo en la succión del ventilador, las paredes interiores del ducto o en el piso de la manejadora. La construcción de materiales compuestos permite su montaje en ambientes corrosivos. </a:t>
            </a:r>
            <a:endParaRPr lang="en-US" sz="1200" b="1" dirty="0">
              <a:latin typeface="+mn-lt"/>
            </a:endParaRPr>
          </a:p>
        </p:txBody>
      </p:sp>
      <p:graphicFrame>
        <p:nvGraphicFramePr>
          <p:cNvPr id="7" name="Table 10">
            <a:extLst>
              <a:ext uri="{FF2B5EF4-FFF2-40B4-BE49-F238E27FC236}">
                <a16:creationId xmlns:a16="http://schemas.microsoft.com/office/drawing/2014/main" id="{3646BD66-6840-470A-90DF-F6F1F9D589FB}"/>
              </a:ext>
            </a:extLst>
          </p:cNvPr>
          <p:cNvGraphicFramePr>
            <a:graphicFrameLocks noGrp="1"/>
          </p:cNvGraphicFramePr>
          <p:nvPr>
            <p:extLst>
              <p:ext uri="{D42A27DB-BD31-4B8C-83A1-F6EECF244321}">
                <p14:modId xmlns:p14="http://schemas.microsoft.com/office/powerpoint/2010/main" val="497102860"/>
              </p:ext>
            </p:extLst>
          </p:nvPr>
        </p:nvGraphicFramePr>
        <p:xfrm>
          <a:off x="323386" y="2621380"/>
          <a:ext cx="4143057" cy="487680"/>
        </p:xfrm>
        <a:graphic>
          <a:graphicData uri="http://schemas.openxmlformats.org/drawingml/2006/table">
            <a:tbl>
              <a:tblPr firstRow="1" bandRow="1">
                <a:tableStyleId>{5C22544A-7EE6-4342-B048-85BDC9FD1C3A}</a:tableStyleId>
              </a:tblPr>
              <a:tblGrid>
                <a:gridCol w="1138555">
                  <a:extLst>
                    <a:ext uri="{9D8B030D-6E8A-4147-A177-3AD203B41FA5}">
                      <a16:colId xmlns:a16="http://schemas.microsoft.com/office/drawing/2014/main" val="20000"/>
                    </a:ext>
                  </a:extLst>
                </a:gridCol>
                <a:gridCol w="975042">
                  <a:extLst>
                    <a:ext uri="{9D8B030D-6E8A-4147-A177-3AD203B41FA5}">
                      <a16:colId xmlns:a16="http://schemas.microsoft.com/office/drawing/2014/main" val="20001"/>
                    </a:ext>
                  </a:extLst>
                </a:gridCol>
                <a:gridCol w="775018">
                  <a:extLst>
                    <a:ext uri="{9D8B030D-6E8A-4147-A177-3AD203B41FA5}">
                      <a16:colId xmlns:a16="http://schemas.microsoft.com/office/drawing/2014/main" val="20002"/>
                    </a:ext>
                  </a:extLst>
                </a:gridCol>
                <a:gridCol w="1254442">
                  <a:extLst>
                    <a:ext uri="{9D8B030D-6E8A-4147-A177-3AD203B41FA5}">
                      <a16:colId xmlns:a16="http://schemas.microsoft.com/office/drawing/2014/main" val="20003"/>
                    </a:ext>
                  </a:extLst>
                </a:gridCol>
              </a:tblGrid>
              <a:tr h="213732">
                <a:tc>
                  <a:txBody>
                    <a:bodyPr/>
                    <a:lstStyle/>
                    <a:p>
                      <a:pPr algn="ctr"/>
                      <a:r>
                        <a:rPr lang="es-MX" sz="1000" dirty="0">
                          <a:solidFill>
                            <a:schemeClr val="bg1"/>
                          </a:solidFill>
                          <a:latin typeface="Arial" panose="020B0604020202020204" pitchFamily="34" charset="0"/>
                          <a:cs typeface="Arial" panose="020B0604020202020204" pitchFamily="34" charset="0"/>
                        </a:rPr>
                        <a:t>Producto</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Voltaje</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Max CFM</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IONES/cc/</a:t>
                      </a:r>
                      <a:r>
                        <a:rPr lang="es-MX" sz="1000" dirty="0" err="1">
                          <a:solidFill>
                            <a:schemeClr val="bg1"/>
                          </a:solidFill>
                          <a:latin typeface="Arial" panose="020B0604020202020204" pitchFamily="34" charset="0"/>
                          <a:cs typeface="Arial" panose="020B0604020202020204" pitchFamily="34" charset="0"/>
                        </a:rPr>
                        <a:t>seg</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extLst>
                  <a:ext uri="{0D108BD9-81ED-4DB2-BD59-A6C34878D82A}">
                    <a16:rowId xmlns:a16="http://schemas.microsoft.com/office/drawing/2014/main" val="10000"/>
                  </a:ext>
                </a:extLst>
              </a:tr>
              <a:tr h="126009">
                <a:tc>
                  <a:txBody>
                    <a:bodyPr/>
                    <a:lstStyle/>
                    <a:p>
                      <a:pPr algn="ctr"/>
                      <a:r>
                        <a:rPr lang="es-MX" sz="1000" b="1" dirty="0">
                          <a:solidFill>
                            <a:schemeClr val="bg1"/>
                          </a:solidFill>
                          <a:latin typeface="Arial" panose="020B0604020202020204" pitchFamily="34" charset="0"/>
                          <a:cs typeface="Arial" panose="020B0604020202020204" pitchFamily="34" charset="0"/>
                        </a:rPr>
                        <a:t>GPS-FC48-AC</a:t>
                      </a:r>
                      <a:endParaRPr 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B0F0"/>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24-240 VAC</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4,800</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&gt; 400</a:t>
                      </a:r>
                      <a:r>
                        <a:rPr lang="es-MX" sz="1000" baseline="0" dirty="0">
                          <a:solidFill>
                            <a:schemeClr val="tx1"/>
                          </a:solidFill>
                          <a:latin typeface="Arial" panose="020B0604020202020204" pitchFamily="34" charset="0"/>
                          <a:cs typeface="Arial" panose="020B0604020202020204" pitchFamily="34" charset="0"/>
                        </a:rPr>
                        <a:t> </a:t>
                      </a:r>
                      <a:r>
                        <a:rPr lang="es-MX" sz="1000" baseline="0" dirty="0" err="1">
                          <a:solidFill>
                            <a:schemeClr val="tx1"/>
                          </a:solidFill>
                          <a:latin typeface="Arial" panose="020B0604020202020204" pitchFamily="34" charset="0"/>
                          <a:cs typeface="Arial" panose="020B0604020202020204" pitchFamily="34" charset="0"/>
                        </a:rPr>
                        <a:t>Milones</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9" name="TextBox 11">
            <a:extLst>
              <a:ext uri="{FF2B5EF4-FFF2-40B4-BE49-F238E27FC236}">
                <a16:creationId xmlns:a16="http://schemas.microsoft.com/office/drawing/2014/main" id="{D70B76C7-84D7-4E0D-8044-6022FEC253F0}"/>
              </a:ext>
            </a:extLst>
          </p:cNvPr>
          <p:cNvSpPr txBox="1"/>
          <p:nvPr/>
        </p:nvSpPr>
        <p:spPr>
          <a:xfrm>
            <a:off x="323386" y="3499444"/>
            <a:ext cx="3980985" cy="1477328"/>
          </a:xfrm>
          <a:prstGeom prst="rect">
            <a:avLst/>
          </a:prstGeom>
          <a:noFill/>
        </p:spPr>
        <p:txBody>
          <a:bodyPr wrap="square" rtlCol="0">
            <a:spAutoFit/>
          </a:bodyPr>
          <a:lstStyle/>
          <a:p>
            <a:r>
              <a:rPr lang="es-MX" b="1" i="1" dirty="0">
                <a:solidFill>
                  <a:srgbClr val="0075BC"/>
                </a:solidFill>
                <a:latin typeface="Frutiger LT Pro 76 Black" panose="020B0602020204020204" pitchFamily="34" charset="77"/>
              </a:rPr>
              <a:t>GPS-DM48-AC™</a:t>
            </a:r>
          </a:p>
          <a:p>
            <a:pPr>
              <a:spcBef>
                <a:spcPts val="0"/>
              </a:spcBef>
            </a:pPr>
            <a:r>
              <a:rPr lang="es-MX" sz="1200" dirty="0">
                <a:latin typeface="+mn-lt"/>
              </a:rPr>
              <a:t>El primer sistema de limpieza electrónica NPBI del mundo totalmente automático y auto limpiante, de bajo peso para montaje en ducto. Esta unidad libre de mantenimiento está diseñada para ser usada tanto en interiores como en exteriores, montada en ducto y puede soportar hasta </a:t>
            </a:r>
            <a:r>
              <a:rPr lang="es-MX" sz="1200" b="1" dirty="0">
                <a:latin typeface="+mn-lt"/>
              </a:rPr>
              <a:t>4,800 CFM o 12 toneladas.</a:t>
            </a:r>
            <a:endParaRPr lang="en-US" sz="1200" b="1" dirty="0">
              <a:latin typeface="+mn-lt"/>
            </a:endParaRPr>
          </a:p>
        </p:txBody>
      </p:sp>
      <p:graphicFrame>
        <p:nvGraphicFramePr>
          <p:cNvPr id="11" name="Table 12">
            <a:extLst>
              <a:ext uri="{FF2B5EF4-FFF2-40B4-BE49-F238E27FC236}">
                <a16:creationId xmlns:a16="http://schemas.microsoft.com/office/drawing/2014/main" id="{26CDEFFE-F297-40D4-9B02-78E50CF20C79}"/>
              </a:ext>
            </a:extLst>
          </p:cNvPr>
          <p:cNvGraphicFramePr>
            <a:graphicFrameLocks noGrp="1"/>
          </p:cNvGraphicFramePr>
          <p:nvPr>
            <p:extLst>
              <p:ext uri="{D42A27DB-BD31-4B8C-83A1-F6EECF244321}">
                <p14:modId xmlns:p14="http://schemas.microsoft.com/office/powerpoint/2010/main" val="216618389"/>
              </p:ext>
            </p:extLst>
          </p:nvPr>
        </p:nvGraphicFramePr>
        <p:xfrm>
          <a:off x="323386" y="5103388"/>
          <a:ext cx="4143057" cy="487680"/>
        </p:xfrm>
        <a:graphic>
          <a:graphicData uri="http://schemas.openxmlformats.org/drawingml/2006/table">
            <a:tbl>
              <a:tblPr firstRow="1" bandRow="1">
                <a:tableStyleId>{5C22544A-7EE6-4342-B048-85BDC9FD1C3A}</a:tableStyleId>
              </a:tblPr>
              <a:tblGrid>
                <a:gridCol w="1138555">
                  <a:extLst>
                    <a:ext uri="{9D8B030D-6E8A-4147-A177-3AD203B41FA5}">
                      <a16:colId xmlns:a16="http://schemas.microsoft.com/office/drawing/2014/main" val="20000"/>
                    </a:ext>
                  </a:extLst>
                </a:gridCol>
                <a:gridCol w="975042">
                  <a:extLst>
                    <a:ext uri="{9D8B030D-6E8A-4147-A177-3AD203B41FA5}">
                      <a16:colId xmlns:a16="http://schemas.microsoft.com/office/drawing/2014/main" val="20001"/>
                    </a:ext>
                  </a:extLst>
                </a:gridCol>
                <a:gridCol w="775018">
                  <a:extLst>
                    <a:ext uri="{9D8B030D-6E8A-4147-A177-3AD203B41FA5}">
                      <a16:colId xmlns:a16="http://schemas.microsoft.com/office/drawing/2014/main" val="20002"/>
                    </a:ext>
                  </a:extLst>
                </a:gridCol>
                <a:gridCol w="1254442">
                  <a:extLst>
                    <a:ext uri="{9D8B030D-6E8A-4147-A177-3AD203B41FA5}">
                      <a16:colId xmlns:a16="http://schemas.microsoft.com/office/drawing/2014/main" val="20003"/>
                    </a:ext>
                  </a:extLst>
                </a:gridCol>
              </a:tblGrid>
              <a:tr h="213732">
                <a:tc>
                  <a:txBody>
                    <a:bodyPr/>
                    <a:lstStyle/>
                    <a:p>
                      <a:pPr algn="ctr"/>
                      <a:r>
                        <a:rPr lang="es-MX" sz="1000" dirty="0">
                          <a:solidFill>
                            <a:schemeClr val="bg1"/>
                          </a:solidFill>
                          <a:latin typeface="Arial" panose="020B0604020202020204" pitchFamily="34" charset="0"/>
                          <a:cs typeface="Arial" panose="020B0604020202020204" pitchFamily="34" charset="0"/>
                        </a:rPr>
                        <a:t>Producto</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Voltaje</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Max CFM</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IONES/cc/</a:t>
                      </a:r>
                      <a:r>
                        <a:rPr lang="es-MX" sz="1000" dirty="0" err="1">
                          <a:solidFill>
                            <a:schemeClr val="bg1"/>
                          </a:solidFill>
                          <a:latin typeface="Arial" panose="020B0604020202020204" pitchFamily="34" charset="0"/>
                          <a:cs typeface="Arial" panose="020B0604020202020204" pitchFamily="34" charset="0"/>
                        </a:rPr>
                        <a:t>seg</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extLst>
                  <a:ext uri="{0D108BD9-81ED-4DB2-BD59-A6C34878D82A}">
                    <a16:rowId xmlns:a16="http://schemas.microsoft.com/office/drawing/2014/main" val="10000"/>
                  </a:ext>
                </a:extLst>
              </a:tr>
              <a:tr h="126009">
                <a:tc>
                  <a:txBody>
                    <a:bodyPr/>
                    <a:lstStyle/>
                    <a:p>
                      <a:pPr algn="ctr"/>
                      <a:r>
                        <a:rPr lang="es-MX" sz="1000" b="1" dirty="0">
                          <a:solidFill>
                            <a:schemeClr val="bg1"/>
                          </a:solidFill>
                          <a:latin typeface="Arial" panose="020B0604020202020204" pitchFamily="34" charset="0"/>
                          <a:cs typeface="Arial" panose="020B0604020202020204" pitchFamily="34" charset="0"/>
                        </a:rPr>
                        <a:t>GPS-DM48-AC</a:t>
                      </a:r>
                      <a:endParaRPr 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B0F0"/>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24-240 VAC</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4,800</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&gt; 400</a:t>
                      </a:r>
                      <a:r>
                        <a:rPr lang="es-MX" sz="1000" baseline="0" dirty="0">
                          <a:solidFill>
                            <a:schemeClr val="tx1"/>
                          </a:solidFill>
                          <a:latin typeface="Arial" panose="020B0604020202020204" pitchFamily="34" charset="0"/>
                          <a:cs typeface="Arial" panose="020B0604020202020204" pitchFamily="34" charset="0"/>
                        </a:rPr>
                        <a:t> </a:t>
                      </a:r>
                      <a:r>
                        <a:rPr lang="es-MX" sz="1000" baseline="0" dirty="0" err="1">
                          <a:solidFill>
                            <a:schemeClr val="tx1"/>
                          </a:solidFill>
                          <a:latin typeface="Arial" panose="020B0604020202020204" pitchFamily="34" charset="0"/>
                          <a:cs typeface="Arial" panose="020B0604020202020204" pitchFamily="34" charset="0"/>
                        </a:rPr>
                        <a:t>Milones</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13" name="Picture 13" descr="A picture containing table, sitting, boat, man&#10;&#10;Description automatically generated">
            <a:extLst>
              <a:ext uri="{FF2B5EF4-FFF2-40B4-BE49-F238E27FC236}">
                <a16:creationId xmlns:a16="http://schemas.microsoft.com/office/drawing/2014/main" id="{2F9445EE-3E65-4C44-9627-5805110A6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4371" y="999616"/>
            <a:ext cx="2139858" cy="1426572"/>
          </a:xfrm>
          <a:prstGeom prst="rect">
            <a:avLst/>
          </a:prstGeom>
        </p:spPr>
      </p:pic>
      <p:pic>
        <p:nvPicPr>
          <p:cNvPr id="15" name="Picture 14" descr="A close up of a watch&#10;&#10;Description automatically generated">
            <a:extLst>
              <a:ext uri="{FF2B5EF4-FFF2-40B4-BE49-F238E27FC236}">
                <a16:creationId xmlns:a16="http://schemas.microsoft.com/office/drawing/2014/main" id="{4304E323-606A-4852-A031-594AEBD6E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833" y="3499444"/>
            <a:ext cx="1808503" cy="1112229"/>
          </a:xfrm>
          <a:prstGeom prst="rect">
            <a:avLst/>
          </a:prstGeom>
        </p:spPr>
      </p:pic>
      <p:pic>
        <p:nvPicPr>
          <p:cNvPr id="17" name="Picture 15">
            <a:extLst>
              <a:ext uri="{FF2B5EF4-FFF2-40B4-BE49-F238E27FC236}">
                <a16:creationId xmlns:a16="http://schemas.microsoft.com/office/drawing/2014/main" id="{08D1598F-D994-4074-9F3E-D5BA80F83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991" y="5405716"/>
            <a:ext cx="1384305" cy="1448309"/>
          </a:xfrm>
          <a:prstGeom prst="rect">
            <a:avLst/>
          </a:prstGeom>
        </p:spPr>
      </p:pic>
      <p:sp>
        <p:nvSpPr>
          <p:cNvPr id="21" name="TextBox 17">
            <a:extLst>
              <a:ext uri="{FF2B5EF4-FFF2-40B4-BE49-F238E27FC236}">
                <a16:creationId xmlns:a16="http://schemas.microsoft.com/office/drawing/2014/main" id="{E1F56D2E-1A16-400D-90C1-F7C9CB7A8DAD}"/>
              </a:ext>
            </a:extLst>
          </p:cNvPr>
          <p:cNvSpPr txBox="1"/>
          <p:nvPr/>
        </p:nvSpPr>
        <p:spPr>
          <a:xfrm>
            <a:off x="4824036" y="4892379"/>
            <a:ext cx="1540935" cy="523220"/>
          </a:xfrm>
          <a:prstGeom prst="rect">
            <a:avLst/>
          </a:prstGeom>
          <a:noFill/>
        </p:spPr>
        <p:txBody>
          <a:bodyPr wrap="none" rtlCol="0">
            <a:spAutoFit/>
          </a:bodyPr>
          <a:lstStyle/>
          <a:p>
            <a:pPr algn="ctr"/>
            <a:r>
              <a:rPr lang="es-MX" sz="1400" b="1" i="1" dirty="0">
                <a:solidFill>
                  <a:srgbClr val="0075BC"/>
                </a:solidFill>
                <a:latin typeface="Frutiger LT Pro 76 Black" panose="020B0602020204020204" pitchFamily="34" charset="77"/>
              </a:rPr>
              <a:t>IAQ GOLD AWARD</a:t>
            </a:r>
          </a:p>
          <a:p>
            <a:pPr algn="ctr"/>
            <a:r>
              <a:rPr lang="es-MX" sz="1400" b="1" i="1" dirty="0">
                <a:solidFill>
                  <a:srgbClr val="0075BC"/>
                </a:solidFill>
                <a:latin typeface="Frutiger LT Pro 76 Black" panose="020B0602020204020204" pitchFamily="34" charset="77"/>
              </a:rPr>
              <a:t>GANADOR 2016 </a:t>
            </a:r>
            <a:endParaRPr lang="en-US" sz="1400" b="1" i="1" dirty="0">
              <a:solidFill>
                <a:srgbClr val="0075BC"/>
              </a:solidFill>
              <a:latin typeface="Frutiger LT Pro 76 Black" panose="020B0602020204020204" pitchFamily="34" charset="77"/>
            </a:endParaRPr>
          </a:p>
        </p:txBody>
      </p:sp>
      <p:pic>
        <p:nvPicPr>
          <p:cNvPr id="23" name="Picture 4" descr="https://globalplasmasolutions.com/wp-content/uploads/2019/12/ul-certified.jpg">
            <a:extLst>
              <a:ext uri="{FF2B5EF4-FFF2-40B4-BE49-F238E27FC236}">
                <a16:creationId xmlns:a16="http://schemas.microsoft.com/office/drawing/2014/main" id="{6C4AFCD8-5A7F-4014-B2C4-59CF48C78B47}"/>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77559" y="2187636"/>
            <a:ext cx="604332" cy="4771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globalplasmasolutions.com/wp-content/uploads/2019/12/ul-certified.jpg">
            <a:extLst>
              <a:ext uri="{FF2B5EF4-FFF2-40B4-BE49-F238E27FC236}">
                <a16:creationId xmlns:a16="http://schemas.microsoft.com/office/drawing/2014/main" id="{60858666-F40A-4AE7-AEEB-DA7D41627B39}"/>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08313" y="4373121"/>
            <a:ext cx="604332" cy="477104"/>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59A3BF2B-548A-4C2B-8982-7614930AA11D}"/>
              </a:ext>
            </a:extLst>
          </p:cNvPr>
          <p:cNvSpPr txBox="1"/>
          <p:nvPr/>
        </p:nvSpPr>
        <p:spPr>
          <a:xfrm>
            <a:off x="363404" y="346729"/>
            <a:ext cx="4687093" cy="523220"/>
          </a:xfrm>
          <a:prstGeom prst="rect">
            <a:avLst/>
          </a:prstGeom>
          <a:noFill/>
        </p:spPr>
        <p:txBody>
          <a:bodyPr wrap="square" rtlCol="0">
            <a:spAutoFit/>
          </a:bodyPr>
          <a:lstStyle/>
          <a:p>
            <a:r>
              <a:rPr lang="es-MX" sz="2800" b="1" i="1" dirty="0">
                <a:solidFill>
                  <a:srgbClr val="0075BC"/>
                </a:solidFill>
                <a:latin typeface="Frutiger LT Pro 76 Black" panose="020B0602020204020204" pitchFamily="34" charset="77"/>
              </a:rPr>
              <a:t>LÍNEA</a:t>
            </a:r>
            <a:r>
              <a:rPr lang="es-MX" sz="2800" dirty="0"/>
              <a:t> </a:t>
            </a:r>
            <a:r>
              <a:rPr lang="es-MX" sz="2800" b="1" i="1" dirty="0">
                <a:solidFill>
                  <a:srgbClr val="0075BC"/>
                </a:solidFill>
                <a:latin typeface="Frutiger LT Pro 76 Black" panose="020B0602020204020204" pitchFamily="34" charset="77"/>
              </a:rPr>
              <a:t>DE PRODUCTOS</a:t>
            </a:r>
            <a:endParaRPr lang="es-MX" b="1" i="1" dirty="0">
              <a:solidFill>
                <a:srgbClr val="0075BC"/>
              </a:solidFill>
              <a:latin typeface="Frutiger LT Pro 76 Black" panose="020B0602020204020204" pitchFamily="34" charset="77"/>
            </a:endParaRPr>
          </a:p>
        </p:txBody>
      </p:sp>
      <p:pic>
        <p:nvPicPr>
          <p:cNvPr id="28" name="Picture 6">
            <a:extLst>
              <a:ext uri="{FF2B5EF4-FFF2-40B4-BE49-F238E27FC236}">
                <a16:creationId xmlns:a16="http://schemas.microsoft.com/office/drawing/2014/main" id="{8013A66F-6A0E-4FB7-AF7A-4C7F111A497A}"/>
              </a:ext>
            </a:extLst>
          </p:cNvPr>
          <p:cNvPicPr>
            <a:picLocks noChangeAspect="1"/>
          </p:cNvPicPr>
          <p:nvPr/>
        </p:nvPicPr>
        <p:blipFill>
          <a:blip r:embed="rId6"/>
          <a:stretch>
            <a:fillRect/>
          </a:stretch>
        </p:blipFill>
        <p:spPr>
          <a:xfrm rot="5400000">
            <a:off x="6425724" y="1750697"/>
            <a:ext cx="2721165" cy="2068614"/>
          </a:xfrm>
          <a:prstGeom prst="rect">
            <a:avLst/>
          </a:prstGeom>
        </p:spPr>
      </p:pic>
      <p:pic>
        <p:nvPicPr>
          <p:cNvPr id="30" name="Picture 5">
            <a:extLst>
              <a:ext uri="{FF2B5EF4-FFF2-40B4-BE49-F238E27FC236}">
                <a16:creationId xmlns:a16="http://schemas.microsoft.com/office/drawing/2014/main" id="{C0BDD603-4C4C-47F6-B6AB-C6A8C655F964}"/>
              </a:ext>
            </a:extLst>
          </p:cNvPr>
          <p:cNvPicPr>
            <a:picLocks noChangeAspect="1"/>
          </p:cNvPicPr>
          <p:nvPr/>
        </p:nvPicPr>
        <p:blipFill>
          <a:blip r:embed="rId7"/>
          <a:stretch>
            <a:fillRect/>
          </a:stretch>
        </p:blipFill>
        <p:spPr>
          <a:xfrm>
            <a:off x="6647376" y="4206462"/>
            <a:ext cx="2277860" cy="1723786"/>
          </a:xfrm>
          <a:prstGeom prst="rect">
            <a:avLst/>
          </a:prstGeom>
          <a:effectLst/>
        </p:spPr>
      </p:pic>
      <p:pic>
        <p:nvPicPr>
          <p:cNvPr id="34" name="Picture 4">
            <a:extLst>
              <a:ext uri="{FF2B5EF4-FFF2-40B4-BE49-F238E27FC236}">
                <a16:creationId xmlns:a16="http://schemas.microsoft.com/office/drawing/2014/main" id="{91A57BEC-D8D2-466F-8C30-3983A485AD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404" y="6167987"/>
            <a:ext cx="2323812" cy="547973"/>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id="{DFEC89BB-0B6B-4DD7-9DD1-7B86ADD1E9A1}"/>
              </a:ext>
            </a:extLst>
          </p:cNvPr>
          <p:cNvSpPr txBox="1"/>
          <p:nvPr/>
        </p:nvSpPr>
        <p:spPr>
          <a:xfrm>
            <a:off x="2706950" y="6279955"/>
            <a:ext cx="2172960" cy="430887"/>
          </a:xfrm>
          <a:prstGeom prst="rect">
            <a:avLst/>
          </a:prstGeom>
          <a:noFill/>
        </p:spPr>
        <p:txBody>
          <a:bodyPr wrap="square" rtlCol="0">
            <a:spAutoFit/>
          </a:bodyPr>
          <a:lstStyle/>
          <a:p>
            <a:r>
              <a:rPr lang="es-MX" sz="1100" b="1" dirty="0">
                <a:solidFill>
                  <a:schemeClr val="bg1"/>
                </a:solidFill>
              </a:rPr>
              <a:t>442.962.91.06 / 07 / 08</a:t>
            </a:r>
          </a:p>
          <a:p>
            <a:r>
              <a:rPr lang="es-MX" sz="1100" b="1" dirty="0">
                <a:solidFill>
                  <a:schemeClr val="bg1"/>
                </a:solidFill>
              </a:rPr>
              <a:t>info@kamfri.com</a:t>
            </a:r>
          </a:p>
        </p:txBody>
      </p:sp>
    </p:spTree>
    <p:extLst>
      <p:ext uri="{BB962C8B-B14F-4D97-AF65-F5344CB8AC3E}">
        <p14:creationId xmlns:p14="http://schemas.microsoft.com/office/powerpoint/2010/main" val="303444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1C9E8F2B-EFF1-45CC-9A0C-BB1A29CBB887}"/>
              </a:ext>
            </a:extLst>
          </p:cNvPr>
          <p:cNvSpPr txBox="1"/>
          <p:nvPr/>
        </p:nvSpPr>
        <p:spPr>
          <a:xfrm>
            <a:off x="323386" y="1156336"/>
            <a:ext cx="4181707" cy="1477328"/>
          </a:xfrm>
          <a:prstGeom prst="rect">
            <a:avLst/>
          </a:prstGeom>
          <a:noFill/>
        </p:spPr>
        <p:txBody>
          <a:bodyPr wrap="square" rtlCol="0">
            <a:spAutoFit/>
          </a:bodyPr>
          <a:lstStyle/>
          <a:p>
            <a:r>
              <a:rPr lang="es-MX" b="1" i="1" dirty="0">
                <a:solidFill>
                  <a:srgbClr val="0075BC"/>
                </a:solidFill>
                <a:latin typeface="Frutiger LT Pro 76 Black" panose="020B0602020204020204" pitchFamily="34" charset="77"/>
              </a:rPr>
              <a:t>GPS-FC24-AC™ </a:t>
            </a:r>
          </a:p>
          <a:p>
            <a:pPr>
              <a:spcBef>
                <a:spcPts val="0"/>
              </a:spcBef>
            </a:pPr>
            <a:r>
              <a:rPr lang="es-MX" sz="1200" dirty="0">
                <a:latin typeface="+mn-lt"/>
              </a:rPr>
              <a:t>Es un sistema NPBI ligero y Auto-limpiante que maneja hasta </a:t>
            </a:r>
            <a:r>
              <a:rPr lang="es-MX" sz="1200" b="1" dirty="0">
                <a:latin typeface="+mn-lt"/>
              </a:rPr>
              <a:t>2,400 CFM o 6 toneladas</a:t>
            </a:r>
            <a:r>
              <a:rPr lang="es-MX" sz="1200" dirty="0">
                <a:latin typeface="+mn-lt"/>
              </a:rPr>
              <a:t>. Diseñado para diversas opciones de montaje incluyendo en la succión del ventilador, las paredes interiores del ducto o en el piso de la manejadora. La construcción de materiales compuestos permite su montaje en ambientes corrosivos. </a:t>
            </a:r>
            <a:endParaRPr lang="en-US" sz="1200" b="1" dirty="0">
              <a:latin typeface="+mn-lt"/>
            </a:endParaRPr>
          </a:p>
        </p:txBody>
      </p:sp>
      <p:graphicFrame>
        <p:nvGraphicFramePr>
          <p:cNvPr id="7" name="Table 10">
            <a:extLst>
              <a:ext uri="{FF2B5EF4-FFF2-40B4-BE49-F238E27FC236}">
                <a16:creationId xmlns:a16="http://schemas.microsoft.com/office/drawing/2014/main" id="{33271D00-D8AA-4350-9AE4-3E70D351DB0E}"/>
              </a:ext>
            </a:extLst>
          </p:cNvPr>
          <p:cNvGraphicFramePr>
            <a:graphicFrameLocks noGrp="1"/>
          </p:cNvGraphicFramePr>
          <p:nvPr>
            <p:extLst>
              <p:ext uri="{D42A27DB-BD31-4B8C-83A1-F6EECF244321}">
                <p14:modId xmlns:p14="http://schemas.microsoft.com/office/powerpoint/2010/main" val="3247386749"/>
              </p:ext>
            </p:extLst>
          </p:nvPr>
        </p:nvGraphicFramePr>
        <p:xfrm>
          <a:off x="323386" y="2760280"/>
          <a:ext cx="4143057" cy="487680"/>
        </p:xfrm>
        <a:graphic>
          <a:graphicData uri="http://schemas.openxmlformats.org/drawingml/2006/table">
            <a:tbl>
              <a:tblPr firstRow="1" bandRow="1">
                <a:tableStyleId>{5C22544A-7EE6-4342-B048-85BDC9FD1C3A}</a:tableStyleId>
              </a:tblPr>
              <a:tblGrid>
                <a:gridCol w="1138555">
                  <a:extLst>
                    <a:ext uri="{9D8B030D-6E8A-4147-A177-3AD203B41FA5}">
                      <a16:colId xmlns:a16="http://schemas.microsoft.com/office/drawing/2014/main" val="20000"/>
                    </a:ext>
                  </a:extLst>
                </a:gridCol>
                <a:gridCol w="975042">
                  <a:extLst>
                    <a:ext uri="{9D8B030D-6E8A-4147-A177-3AD203B41FA5}">
                      <a16:colId xmlns:a16="http://schemas.microsoft.com/office/drawing/2014/main" val="20001"/>
                    </a:ext>
                  </a:extLst>
                </a:gridCol>
                <a:gridCol w="775018">
                  <a:extLst>
                    <a:ext uri="{9D8B030D-6E8A-4147-A177-3AD203B41FA5}">
                      <a16:colId xmlns:a16="http://schemas.microsoft.com/office/drawing/2014/main" val="20002"/>
                    </a:ext>
                  </a:extLst>
                </a:gridCol>
                <a:gridCol w="1254442">
                  <a:extLst>
                    <a:ext uri="{9D8B030D-6E8A-4147-A177-3AD203B41FA5}">
                      <a16:colId xmlns:a16="http://schemas.microsoft.com/office/drawing/2014/main" val="20003"/>
                    </a:ext>
                  </a:extLst>
                </a:gridCol>
              </a:tblGrid>
              <a:tr h="213732">
                <a:tc>
                  <a:txBody>
                    <a:bodyPr/>
                    <a:lstStyle/>
                    <a:p>
                      <a:pPr algn="ctr"/>
                      <a:r>
                        <a:rPr lang="es-MX" sz="1000" dirty="0">
                          <a:solidFill>
                            <a:schemeClr val="bg1"/>
                          </a:solidFill>
                          <a:latin typeface="Arial" panose="020B0604020202020204" pitchFamily="34" charset="0"/>
                          <a:cs typeface="Arial" panose="020B0604020202020204" pitchFamily="34" charset="0"/>
                        </a:rPr>
                        <a:t>Producto</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Voltaje</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Max CFM</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IONES/cc/</a:t>
                      </a:r>
                      <a:r>
                        <a:rPr lang="es-MX" sz="1000" dirty="0" err="1">
                          <a:solidFill>
                            <a:schemeClr val="bg1"/>
                          </a:solidFill>
                          <a:latin typeface="Arial" panose="020B0604020202020204" pitchFamily="34" charset="0"/>
                          <a:cs typeface="Arial" panose="020B0604020202020204" pitchFamily="34" charset="0"/>
                        </a:rPr>
                        <a:t>seg</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extLst>
                  <a:ext uri="{0D108BD9-81ED-4DB2-BD59-A6C34878D82A}">
                    <a16:rowId xmlns:a16="http://schemas.microsoft.com/office/drawing/2014/main" val="10000"/>
                  </a:ext>
                </a:extLst>
              </a:tr>
              <a:tr h="126009">
                <a:tc>
                  <a:txBody>
                    <a:bodyPr/>
                    <a:lstStyle/>
                    <a:p>
                      <a:pPr algn="ctr"/>
                      <a:r>
                        <a:rPr lang="es-MX" sz="1000" b="1" dirty="0">
                          <a:solidFill>
                            <a:schemeClr val="bg1"/>
                          </a:solidFill>
                          <a:latin typeface="Arial" panose="020B0604020202020204" pitchFamily="34" charset="0"/>
                          <a:cs typeface="Arial" panose="020B0604020202020204" pitchFamily="34" charset="0"/>
                        </a:rPr>
                        <a:t>GPS-FC24-AC</a:t>
                      </a:r>
                      <a:endParaRPr 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B0F0"/>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24-240 VAC</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2,400</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&gt; 300</a:t>
                      </a:r>
                      <a:r>
                        <a:rPr lang="es-MX" sz="1000" baseline="0" dirty="0">
                          <a:solidFill>
                            <a:schemeClr val="tx1"/>
                          </a:solidFill>
                          <a:latin typeface="Arial" panose="020B0604020202020204" pitchFamily="34" charset="0"/>
                          <a:cs typeface="Arial" panose="020B0604020202020204" pitchFamily="34" charset="0"/>
                        </a:rPr>
                        <a:t> </a:t>
                      </a:r>
                      <a:r>
                        <a:rPr lang="es-MX" sz="1000" baseline="0" dirty="0" err="1">
                          <a:solidFill>
                            <a:schemeClr val="tx1"/>
                          </a:solidFill>
                          <a:latin typeface="Arial" panose="020B0604020202020204" pitchFamily="34" charset="0"/>
                          <a:cs typeface="Arial" panose="020B0604020202020204" pitchFamily="34" charset="0"/>
                        </a:rPr>
                        <a:t>Milones</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9" name="Picture 4" descr="https://globalplasmasolutions.com/wp-content/uploads/2019/12/ul-certified.jpg">
            <a:extLst>
              <a:ext uri="{FF2B5EF4-FFF2-40B4-BE49-F238E27FC236}">
                <a16:creationId xmlns:a16="http://schemas.microsoft.com/office/drawing/2014/main" id="{9A2CE4F0-4ED5-4F05-BFDF-2B7765A4281D}"/>
              </a:ext>
            </a:extLst>
          </p:cNvPr>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949767" y="2688691"/>
            <a:ext cx="604332" cy="477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617F1EF7-FDDF-4B41-8E13-052422B8FCFE}"/>
              </a:ext>
            </a:extLst>
          </p:cNvPr>
          <p:cNvPicPr>
            <a:picLocks noChangeAspect="1"/>
          </p:cNvPicPr>
          <p:nvPr/>
        </p:nvPicPr>
        <p:blipFill>
          <a:blip r:embed="rId3">
            <a:clrChange>
              <a:clrFrom>
                <a:srgbClr val="D5D5D5"/>
              </a:clrFrom>
              <a:clrTo>
                <a:srgbClr val="D5D5D5">
                  <a:alpha val="0"/>
                </a:srgbClr>
              </a:clrTo>
            </a:clrChange>
          </a:blip>
          <a:stretch>
            <a:fillRect/>
          </a:stretch>
        </p:blipFill>
        <p:spPr>
          <a:xfrm>
            <a:off x="4558783" y="1628210"/>
            <a:ext cx="1948309" cy="779324"/>
          </a:xfrm>
          <a:prstGeom prst="rect">
            <a:avLst/>
          </a:prstGeom>
        </p:spPr>
      </p:pic>
      <p:sp>
        <p:nvSpPr>
          <p:cNvPr id="13" name="CuadroTexto 12">
            <a:extLst>
              <a:ext uri="{FF2B5EF4-FFF2-40B4-BE49-F238E27FC236}">
                <a16:creationId xmlns:a16="http://schemas.microsoft.com/office/drawing/2014/main" id="{05FBE0AD-4E6D-425E-BDBA-D267DBF2E2A4}"/>
              </a:ext>
            </a:extLst>
          </p:cNvPr>
          <p:cNvSpPr txBox="1"/>
          <p:nvPr/>
        </p:nvSpPr>
        <p:spPr>
          <a:xfrm>
            <a:off x="363404" y="346729"/>
            <a:ext cx="4687093" cy="523220"/>
          </a:xfrm>
          <a:prstGeom prst="rect">
            <a:avLst/>
          </a:prstGeom>
          <a:noFill/>
        </p:spPr>
        <p:txBody>
          <a:bodyPr wrap="square" rtlCol="0">
            <a:spAutoFit/>
          </a:bodyPr>
          <a:lstStyle/>
          <a:p>
            <a:r>
              <a:rPr lang="es-MX" sz="2800" b="1" i="1" dirty="0">
                <a:solidFill>
                  <a:srgbClr val="0075BC"/>
                </a:solidFill>
                <a:latin typeface="Frutiger LT Pro 76 Black" panose="020B0602020204020204" pitchFamily="34" charset="77"/>
              </a:rPr>
              <a:t>LÍNEA</a:t>
            </a:r>
            <a:r>
              <a:rPr lang="es-MX" sz="2800" dirty="0"/>
              <a:t> </a:t>
            </a:r>
            <a:r>
              <a:rPr lang="es-MX" sz="2800" b="1" i="1" dirty="0">
                <a:solidFill>
                  <a:srgbClr val="0075BC"/>
                </a:solidFill>
                <a:latin typeface="Frutiger LT Pro 76 Black" panose="020B0602020204020204" pitchFamily="34" charset="77"/>
              </a:rPr>
              <a:t>DE PRODUCTOS</a:t>
            </a:r>
            <a:endParaRPr lang="es-MX" b="1" i="1" dirty="0">
              <a:solidFill>
                <a:srgbClr val="0075BC"/>
              </a:solidFill>
              <a:latin typeface="Frutiger LT Pro 76 Black" panose="020B0602020204020204" pitchFamily="34" charset="77"/>
            </a:endParaRPr>
          </a:p>
        </p:txBody>
      </p:sp>
      <p:pic>
        <p:nvPicPr>
          <p:cNvPr id="15" name="Picture 2">
            <a:extLst>
              <a:ext uri="{FF2B5EF4-FFF2-40B4-BE49-F238E27FC236}">
                <a16:creationId xmlns:a16="http://schemas.microsoft.com/office/drawing/2014/main" id="{BE01089A-19C4-4F07-9713-776616E585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594" b="17560"/>
          <a:stretch/>
        </p:blipFill>
        <p:spPr>
          <a:xfrm>
            <a:off x="6637018" y="1588280"/>
            <a:ext cx="2067846" cy="2677926"/>
          </a:xfrm>
          <a:prstGeom prst="rect">
            <a:avLst/>
          </a:prstGeom>
        </p:spPr>
      </p:pic>
      <p:pic>
        <p:nvPicPr>
          <p:cNvPr id="17" name="Picture 8" descr="A picture containing table, sitting, black, computer&#10;&#10;Description automatically generated">
            <a:extLst>
              <a:ext uri="{FF2B5EF4-FFF2-40B4-BE49-F238E27FC236}">
                <a16:creationId xmlns:a16="http://schemas.microsoft.com/office/drawing/2014/main" id="{7DE7E7F8-8CB3-4D91-BE8D-90BAB32A48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7506" y="3553183"/>
            <a:ext cx="2071140" cy="1408375"/>
          </a:xfrm>
          <a:prstGeom prst="rect">
            <a:avLst/>
          </a:prstGeom>
        </p:spPr>
      </p:pic>
      <p:sp>
        <p:nvSpPr>
          <p:cNvPr id="19" name="TextBox 16">
            <a:extLst>
              <a:ext uri="{FF2B5EF4-FFF2-40B4-BE49-F238E27FC236}">
                <a16:creationId xmlns:a16="http://schemas.microsoft.com/office/drawing/2014/main" id="{3F5B3E27-D32D-4979-9AE1-FB6485D007CC}"/>
              </a:ext>
            </a:extLst>
          </p:cNvPr>
          <p:cNvSpPr txBox="1"/>
          <p:nvPr/>
        </p:nvSpPr>
        <p:spPr>
          <a:xfrm>
            <a:off x="276948" y="3518707"/>
            <a:ext cx="4529228" cy="1477328"/>
          </a:xfrm>
          <a:prstGeom prst="rect">
            <a:avLst/>
          </a:prstGeom>
          <a:noFill/>
        </p:spPr>
        <p:txBody>
          <a:bodyPr wrap="square" rtlCol="0">
            <a:spAutoFit/>
          </a:bodyPr>
          <a:lstStyle/>
          <a:p>
            <a:r>
              <a:rPr lang="es-MX" b="1" i="1" dirty="0">
                <a:solidFill>
                  <a:srgbClr val="0075BC"/>
                </a:solidFill>
                <a:latin typeface="Frutiger LT Pro 76 Black" panose="020B0602020204020204" pitchFamily="34" charset="77"/>
              </a:rPr>
              <a:t>GPS-</a:t>
            </a:r>
            <a:r>
              <a:rPr lang="es-MX" b="1" i="1" dirty="0" err="1">
                <a:solidFill>
                  <a:srgbClr val="0075BC"/>
                </a:solidFill>
                <a:latin typeface="Frutiger LT Pro 76 Black" panose="020B0602020204020204" pitchFamily="34" charset="77"/>
              </a:rPr>
              <a:t>iMOD</a:t>
            </a:r>
            <a:r>
              <a:rPr lang="es-MX" b="1" i="1" dirty="0">
                <a:solidFill>
                  <a:srgbClr val="0075BC"/>
                </a:solidFill>
                <a:latin typeface="Frutiger LT Pro 76 Black" panose="020B0602020204020204" pitchFamily="34" charset="77"/>
              </a:rPr>
              <a:t>®</a:t>
            </a:r>
          </a:p>
          <a:p>
            <a:pPr>
              <a:spcBef>
                <a:spcPts val="0"/>
              </a:spcBef>
            </a:pPr>
            <a:r>
              <a:rPr lang="es-MX" sz="1200" dirty="0">
                <a:latin typeface="+mn-lt"/>
              </a:rPr>
              <a:t>El GPS </a:t>
            </a:r>
            <a:r>
              <a:rPr lang="es-MX" sz="1200" dirty="0" err="1">
                <a:latin typeface="+mn-lt"/>
              </a:rPr>
              <a:t>iMOD</a:t>
            </a:r>
            <a:r>
              <a:rPr lang="es-MX" sz="1200" dirty="0">
                <a:latin typeface="+mn-lt"/>
              </a:rPr>
              <a:t> es un sistema NPBI modular que se ensambla en campo para ajustarse a cualquier longitud, hasta 240 pulgadas en incrementos de 6 pulgadas. El compuesto de fibra de vidrio y fibra de carbono del GPS-</a:t>
            </a:r>
            <a:r>
              <a:rPr lang="es-MX" sz="1200" dirty="0" err="1">
                <a:latin typeface="+mn-lt"/>
              </a:rPr>
              <a:t>iMOD</a:t>
            </a:r>
            <a:r>
              <a:rPr lang="es-MX" sz="1200" dirty="0">
                <a:latin typeface="+mn-lt"/>
              </a:rPr>
              <a:t> puede ser montado en ambientes corrosivos. Puede manejar desde 50 a 250 CFM por pulgada de barra, dependiendo de la aplicación.</a:t>
            </a:r>
            <a:endParaRPr lang="en-US" sz="1200" b="1" dirty="0">
              <a:latin typeface="+mn-lt"/>
            </a:endParaRPr>
          </a:p>
        </p:txBody>
      </p:sp>
      <p:graphicFrame>
        <p:nvGraphicFramePr>
          <p:cNvPr id="21" name="Table 17">
            <a:extLst>
              <a:ext uri="{FF2B5EF4-FFF2-40B4-BE49-F238E27FC236}">
                <a16:creationId xmlns:a16="http://schemas.microsoft.com/office/drawing/2014/main" id="{C948A939-7F14-4D9B-85BE-EDFD32F4EFEE}"/>
              </a:ext>
            </a:extLst>
          </p:cNvPr>
          <p:cNvGraphicFramePr>
            <a:graphicFrameLocks noGrp="1"/>
          </p:cNvGraphicFramePr>
          <p:nvPr>
            <p:extLst>
              <p:ext uri="{D42A27DB-BD31-4B8C-83A1-F6EECF244321}">
                <p14:modId xmlns:p14="http://schemas.microsoft.com/office/powerpoint/2010/main" val="352839663"/>
              </p:ext>
            </p:extLst>
          </p:nvPr>
        </p:nvGraphicFramePr>
        <p:xfrm>
          <a:off x="263861" y="5171097"/>
          <a:ext cx="4799014" cy="487680"/>
        </p:xfrm>
        <a:graphic>
          <a:graphicData uri="http://schemas.openxmlformats.org/drawingml/2006/table">
            <a:tbl>
              <a:tblPr firstRow="1" bandRow="1">
                <a:tableStyleId>{5C22544A-7EE6-4342-B048-85BDC9FD1C3A}</a:tableStyleId>
              </a:tblPr>
              <a:tblGrid>
                <a:gridCol w="1193928">
                  <a:extLst>
                    <a:ext uri="{9D8B030D-6E8A-4147-A177-3AD203B41FA5}">
                      <a16:colId xmlns:a16="http://schemas.microsoft.com/office/drawing/2014/main" val="20000"/>
                    </a:ext>
                  </a:extLst>
                </a:gridCol>
                <a:gridCol w="1022462">
                  <a:extLst>
                    <a:ext uri="{9D8B030D-6E8A-4147-A177-3AD203B41FA5}">
                      <a16:colId xmlns:a16="http://schemas.microsoft.com/office/drawing/2014/main" val="20001"/>
                    </a:ext>
                  </a:extLst>
                </a:gridCol>
                <a:gridCol w="1267174">
                  <a:extLst>
                    <a:ext uri="{9D8B030D-6E8A-4147-A177-3AD203B41FA5}">
                      <a16:colId xmlns:a16="http://schemas.microsoft.com/office/drawing/2014/main" val="20002"/>
                    </a:ext>
                  </a:extLst>
                </a:gridCol>
                <a:gridCol w="1315450">
                  <a:extLst>
                    <a:ext uri="{9D8B030D-6E8A-4147-A177-3AD203B41FA5}">
                      <a16:colId xmlns:a16="http://schemas.microsoft.com/office/drawing/2014/main" val="20003"/>
                    </a:ext>
                  </a:extLst>
                </a:gridCol>
              </a:tblGrid>
              <a:tr h="213732">
                <a:tc>
                  <a:txBody>
                    <a:bodyPr/>
                    <a:lstStyle/>
                    <a:p>
                      <a:pPr algn="ctr"/>
                      <a:r>
                        <a:rPr lang="es-MX" sz="1000" dirty="0">
                          <a:solidFill>
                            <a:schemeClr val="bg1"/>
                          </a:solidFill>
                          <a:latin typeface="Arial" panose="020B0604020202020204" pitchFamily="34" charset="0"/>
                          <a:cs typeface="Arial" panose="020B0604020202020204" pitchFamily="34" charset="0"/>
                        </a:rPr>
                        <a:t>Producto</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Voltaje</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Max CFM</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IONES/cc/</a:t>
                      </a:r>
                      <a:r>
                        <a:rPr lang="es-MX" sz="1000" dirty="0" err="1">
                          <a:solidFill>
                            <a:schemeClr val="bg1"/>
                          </a:solidFill>
                          <a:latin typeface="Arial" panose="020B0604020202020204" pitchFamily="34" charset="0"/>
                          <a:cs typeface="Arial" panose="020B0604020202020204" pitchFamily="34" charset="0"/>
                        </a:rPr>
                        <a:t>seg</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extLst>
                  <a:ext uri="{0D108BD9-81ED-4DB2-BD59-A6C34878D82A}">
                    <a16:rowId xmlns:a16="http://schemas.microsoft.com/office/drawing/2014/main" val="10000"/>
                  </a:ext>
                </a:extLst>
              </a:tr>
              <a:tr h="126009">
                <a:tc>
                  <a:txBody>
                    <a:bodyPr/>
                    <a:lstStyle/>
                    <a:p>
                      <a:pPr algn="ctr"/>
                      <a:r>
                        <a:rPr lang="es-MX" sz="1000" b="1" dirty="0">
                          <a:solidFill>
                            <a:schemeClr val="bg1"/>
                          </a:solidFill>
                          <a:latin typeface="Arial" panose="020B0604020202020204" pitchFamily="34" charset="0"/>
                          <a:cs typeface="Arial" panose="020B0604020202020204" pitchFamily="34" charset="0"/>
                        </a:rPr>
                        <a:t>GPS-</a:t>
                      </a:r>
                      <a:r>
                        <a:rPr lang="es-MX" sz="1000" b="1" dirty="0" err="1">
                          <a:solidFill>
                            <a:schemeClr val="bg1"/>
                          </a:solidFill>
                          <a:latin typeface="Arial" panose="020B0604020202020204" pitchFamily="34" charset="0"/>
                          <a:cs typeface="Arial" panose="020B0604020202020204" pitchFamily="34" charset="0"/>
                        </a:rPr>
                        <a:t>iMOD</a:t>
                      </a:r>
                      <a:endParaRPr 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B0F0"/>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24-240 VAC</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50-250 CFM/</a:t>
                      </a:r>
                      <a:r>
                        <a:rPr lang="es-MX" sz="1000" dirty="0" err="1">
                          <a:solidFill>
                            <a:schemeClr val="tx1"/>
                          </a:solidFill>
                          <a:latin typeface="Arial" panose="020B0604020202020204" pitchFamily="34" charset="0"/>
                          <a:cs typeface="Arial" panose="020B0604020202020204" pitchFamily="34" charset="0"/>
                        </a:rPr>
                        <a:t>Pulg</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&gt; 140 Millones/</a:t>
                      </a:r>
                      <a:r>
                        <a:rPr lang="es-MX" sz="1000" dirty="0" err="1">
                          <a:solidFill>
                            <a:schemeClr val="tx1"/>
                          </a:solidFill>
                          <a:latin typeface="Arial" panose="020B0604020202020204" pitchFamily="34" charset="0"/>
                          <a:cs typeface="Arial" panose="020B0604020202020204" pitchFamily="34" charset="0"/>
                        </a:rPr>
                        <a:t>Pulg</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22" name="Content Placeholder 4">
            <a:extLst>
              <a:ext uri="{FF2B5EF4-FFF2-40B4-BE49-F238E27FC236}">
                <a16:creationId xmlns:a16="http://schemas.microsoft.com/office/drawing/2014/main" id="{2D113D19-1B88-4895-B986-1F938CA8DFF4}"/>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5950132" y="4961558"/>
            <a:ext cx="2870480" cy="1754402"/>
          </a:xfrm>
        </p:spPr>
      </p:pic>
      <p:pic>
        <p:nvPicPr>
          <p:cNvPr id="24" name="Picture 11">
            <a:extLst>
              <a:ext uri="{FF2B5EF4-FFF2-40B4-BE49-F238E27FC236}">
                <a16:creationId xmlns:a16="http://schemas.microsoft.com/office/drawing/2014/main" id="{EEDA7A4C-06DA-4C01-ADE6-DFFA92FB2D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0334" y="5612477"/>
            <a:ext cx="770066" cy="1111435"/>
          </a:xfrm>
          <a:prstGeom prst="rect">
            <a:avLst/>
          </a:prstGeom>
        </p:spPr>
      </p:pic>
      <p:pic>
        <p:nvPicPr>
          <p:cNvPr id="26" name="Picture 4" descr="https://globalplasmasolutions.com/wp-content/uploads/2019/12/ul-certified.jpg">
            <a:extLst>
              <a:ext uri="{FF2B5EF4-FFF2-40B4-BE49-F238E27FC236}">
                <a16:creationId xmlns:a16="http://schemas.microsoft.com/office/drawing/2014/main" id="{EC8F90E2-1C00-43E1-9578-D24354A89411}"/>
              </a:ext>
            </a:extLst>
          </p:cNvPr>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08646" y="4353771"/>
            <a:ext cx="791700" cy="6250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98FDE9F-462E-4BB2-A725-E155FC3214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404" y="6167987"/>
            <a:ext cx="2323812" cy="547973"/>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3CE911D0-9FD0-4DBA-A56D-AF31E992F6DE}"/>
              </a:ext>
            </a:extLst>
          </p:cNvPr>
          <p:cNvSpPr txBox="1"/>
          <p:nvPr/>
        </p:nvSpPr>
        <p:spPr>
          <a:xfrm>
            <a:off x="2706950" y="6279955"/>
            <a:ext cx="2172960" cy="430887"/>
          </a:xfrm>
          <a:prstGeom prst="rect">
            <a:avLst/>
          </a:prstGeom>
          <a:noFill/>
        </p:spPr>
        <p:txBody>
          <a:bodyPr wrap="square" rtlCol="0">
            <a:spAutoFit/>
          </a:bodyPr>
          <a:lstStyle/>
          <a:p>
            <a:r>
              <a:rPr lang="es-MX" sz="1100" b="1" dirty="0">
                <a:solidFill>
                  <a:schemeClr val="bg1"/>
                </a:solidFill>
              </a:rPr>
              <a:t>442.962.91.06 / 07 / 08</a:t>
            </a:r>
          </a:p>
          <a:p>
            <a:r>
              <a:rPr lang="es-MX" sz="1100" b="1" dirty="0">
                <a:solidFill>
                  <a:schemeClr val="bg1"/>
                </a:solidFill>
              </a:rPr>
              <a:t>info@kamfri.com</a:t>
            </a:r>
          </a:p>
        </p:txBody>
      </p:sp>
    </p:spTree>
    <p:extLst>
      <p:ext uri="{BB962C8B-B14F-4D97-AF65-F5344CB8AC3E}">
        <p14:creationId xmlns:p14="http://schemas.microsoft.com/office/powerpoint/2010/main" val="212055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E6C7037-14D2-4BCB-B330-2A70AB7FD5B3}"/>
              </a:ext>
            </a:extLst>
          </p:cNvPr>
          <p:cNvSpPr txBox="1"/>
          <p:nvPr/>
        </p:nvSpPr>
        <p:spPr>
          <a:xfrm>
            <a:off x="363404" y="346729"/>
            <a:ext cx="4687093" cy="523220"/>
          </a:xfrm>
          <a:prstGeom prst="rect">
            <a:avLst/>
          </a:prstGeom>
          <a:noFill/>
        </p:spPr>
        <p:txBody>
          <a:bodyPr wrap="square" rtlCol="0">
            <a:spAutoFit/>
          </a:bodyPr>
          <a:lstStyle/>
          <a:p>
            <a:r>
              <a:rPr lang="es-MX" sz="2800" b="1" i="1" dirty="0">
                <a:solidFill>
                  <a:srgbClr val="0075BC"/>
                </a:solidFill>
                <a:latin typeface="Frutiger LT Pro 76 Black" panose="020B0602020204020204" pitchFamily="34" charset="77"/>
              </a:rPr>
              <a:t>LÍNEA</a:t>
            </a:r>
            <a:r>
              <a:rPr lang="es-MX" sz="2800" dirty="0"/>
              <a:t> </a:t>
            </a:r>
            <a:r>
              <a:rPr lang="es-MX" sz="2800" b="1" i="1" dirty="0">
                <a:solidFill>
                  <a:srgbClr val="0075BC"/>
                </a:solidFill>
                <a:latin typeface="Frutiger LT Pro 76 Black" panose="020B0602020204020204" pitchFamily="34" charset="77"/>
              </a:rPr>
              <a:t>DE PRODUCTOS</a:t>
            </a:r>
            <a:endParaRPr lang="es-MX" b="1" i="1" dirty="0">
              <a:solidFill>
                <a:srgbClr val="0075BC"/>
              </a:solidFill>
              <a:latin typeface="Frutiger LT Pro 76 Black" panose="020B0602020204020204" pitchFamily="34" charset="77"/>
            </a:endParaRPr>
          </a:p>
        </p:txBody>
      </p:sp>
      <p:sp>
        <p:nvSpPr>
          <p:cNvPr id="9" name="TextBox 7">
            <a:extLst>
              <a:ext uri="{FF2B5EF4-FFF2-40B4-BE49-F238E27FC236}">
                <a16:creationId xmlns:a16="http://schemas.microsoft.com/office/drawing/2014/main" id="{F75DA5A5-28E6-4FA3-8135-787DCC4A545D}"/>
              </a:ext>
            </a:extLst>
          </p:cNvPr>
          <p:cNvSpPr txBox="1"/>
          <p:nvPr/>
        </p:nvSpPr>
        <p:spPr>
          <a:xfrm>
            <a:off x="446049" y="1329820"/>
            <a:ext cx="3992137" cy="1846659"/>
          </a:xfrm>
          <a:prstGeom prst="rect">
            <a:avLst/>
          </a:prstGeom>
          <a:noFill/>
        </p:spPr>
        <p:txBody>
          <a:bodyPr wrap="square" rtlCol="0">
            <a:spAutoFit/>
          </a:bodyPr>
          <a:lstStyle/>
          <a:p>
            <a:r>
              <a:rPr lang="es-MX" b="1" i="1" dirty="0">
                <a:solidFill>
                  <a:srgbClr val="0075BC"/>
                </a:solidFill>
                <a:latin typeface="Frutiger LT Pro 76 Black" panose="020B0602020204020204" pitchFamily="34" charset="77"/>
              </a:rPr>
              <a:t>GPS-</a:t>
            </a:r>
            <a:r>
              <a:rPr lang="es-MX" b="1" i="1" dirty="0" err="1">
                <a:solidFill>
                  <a:srgbClr val="0075BC"/>
                </a:solidFill>
                <a:latin typeface="Frutiger LT Pro 76 Black" panose="020B0602020204020204" pitchFamily="34" charset="77"/>
              </a:rPr>
              <a:t>iRIB</a:t>
            </a:r>
            <a:r>
              <a:rPr lang="en-US" b="1" i="1" dirty="0">
                <a:solidFill>
                  <a:srgbClr val="0075BC"/>
                </a:solidFill>
                <a:latin typeface="Frutiger LT Pro 76 Black" panose="020B0602020204020204" pitchFamily="34" charset="77"/>
              </a:rPr>
              <a:t>® </a:t>
            </a:r>
            <a:r>
              <a:rPr lang="es-MX" b="1" i="1" dirty="0">
                <a:solidFill>
                  <a:srgbClr val="0075BC"/>
                </a:solidFill>
                <a:latin typeface="Frutiger LT Pro 76 Black" panose="020B0602020204020204" pitchFamily="34" charset="77"/>
              </a:rPr>
              <a:t> 18/36</a:t>
            </a:r>
          </a:p>
          <a:p>
            <a:pPr>
              <a:spcBef>
                <a:spcPts val="0"/>
              </a:spcBef>
            </a:pPr>
            <a:r>
              <a:rPr lang="es-MX" sz="1200" dirty="0">
                <a:latin typeface="+mn-lt"/>
              </a:rPr>
              <a:t>El GPS-</a:t>
            </a:r>
            <a:r>
              <a:rPr lang="es-MX" sz="1200" dirty="0" err="1">
                <a:latin typeface="+mn-lt"/>
              </a:rPr>
              <a:t>iRIB</a:t>
            </a:r>
            <a:r>
              <a:rPr lang="es-MX" sz="1200" dirty="0">
                <a:latin typeface="+mn-lt"/>
              </a:rPr>
              <a:t> está disponible en 18” y 36” pulgadas de largo. Están hecha de un químico flexible, Material </a:t>
            </a:r>
            <a:r>
              <a:rPr lang="es-MX" sz="1200" dirty="0" err="1">
                <a:latin typeface="+mn-lt"/>
              </a:rPr>
              <a:t>Kapton</a:t>
            </a:r>
            <a:r>
              <a:rPr lang="es-MX" sz="1200" dirty="0">
                <a:latin typeface="+mn-lt"/>
              </a:rPr>
              <a:t>® resistente al frio y calor que contiene un circuito con emisores especiales de fibra de carbón en los hilos del circuito. Este mecanismo está diseñado para entregar el mas lato nivel de ionización con la mínima cantidad de energía en el tamaño mas compacto posible. </a:t>
            </a:r>
            <a:r>
              <a:rPr lang="es-MX" sz="1200" b="1" dirty="0">
                <a:latin typeface="+mn-lt"/>
              </a:rPr>
              <a:t>Diseñado para cubrir hasta 3200 CFM u 8 toneladas. </a:t>
            </a:r>
            <a:endParaRPr lang="en-US" sz="1200" b="1" dirty="0">
              <a:latin typeface="+mn-lt"/>
            </a:endParaRPr>
          </a:p>
        </p:txBody>
      </p:sp>
      <p:graphicFrame>
        <p:nvGraphicFramePr>
          <p:cNvPr id="11" name="Table 10">
            <a:extLst>
              <a:ext uri="{FF2B5EF4-FFF2-40B4-BE49-F238E27FC236}">
                <a16:creationId xmlns:a16="http://schemas.microsoft.com/office/drawing/2014/main" id="{D2A34D37-85E6-4F59-BBD4-3D719CA80165}"/>
              </a:ext>
            </a:extLst>
          </p:cNvPr>
          <p:cNvGraphicFramePr>
            <a:graphicFrameLocks noGrp="1"/>
          </p:cNvGraphicFramePr>
          <p:nvPr>
            <p:extLst>
              <p:ext uri="{D42A27DB-BD31-4B8C-83A1-F6EECF244321}">
                <p14:modId xmlns:p14="http://schemas.microsoft.com/office/powerpoint/2010/main" val="861632866"/>
              </p:ext>
            </p:extLst>
          </p:nvPr>
        </p:nvGraphicFramePr>
        <p:xfrm>
          <a:off x="457200" y="3346639"/>
          <a:ext cx="4143057" cy="487680"/>
        </p:xfrm>
        <a:graphic>
          <a:graphicData uri="http://schemas.openxmlformats.org/drawingml/2006/table">
            <a:tbl>
              <a:tblPr firstRow="1" bandRow="1">
                <a:tableStyleId>{5C22544A-7EE6-4342-B048-85BDC9FD1C3A}</a:tableStyleId>
              </a:tblPr>
              <a:tblGrid>
                <a:gridCol w="1138555">
                  <a:extLst>
                    <a:ext uri="{9D8B030D-6E8A-4147-A177-3AD203B41FA5}">
                      <a16:colId xmlns:a16="http://schemas.microsoft.com/office/drawing/2014/main" val="20000"/>
                    </a:ext>
                  </a:extLst>
                </a:gridCol>
                <a:gridCol w="975042">
                  <a:extLst>
                    <a:ext uri="{9D8B030D-6E8A-4147-A177-3AD203B41FA5}">
                      <a16:colId xmlns:a16="http://schemas.microsoft.com/office/drawing/2014/main" val="20001"/>
                    </a:ext>
                  </a:extLst>
                </a:gridCol>
                <a:gridCol w="775018">
                  <a:extLst>
                    <a:ext uri="{9D8B030D-6E8A-4147-A177-3AD203B41FA5}">
                      <a16:colId xmlns:a16="http://schemas.microsoft.com/office/drawing/2014/main" val="20002"/>
                    </a:ext>
                  </a:extLst>
                </a:gridCol>
                <a:gridCol w="1254442">
                  <a:extLst>
                    <a:ext uri="{9D8B030D-6E8A-4147-A177-3AD203B41FA5}">
                      <a16:colId xmlns:a16="http://schemas.microsoft.com/office/drawing/2014/main" val="20003"/>
                    </a:ext>
                  </a:extLst>
                </a:gridCol>
              </a:tblGrid>
              <a:tr h="213732">
                <a:tc>
                  <a:txBody>
                    <a:bodyPr/>
                    <a:lstStyle/>
                    <a:p>
                      <a:pPr algn="ctr"/>
                      <a:r>
                        <a:rPr lang="es-MX" sz="1000" dirty="0">
                          <a:solidFill>
                            <a:schemeClr val="bg1"/>
                          </a:solidFill>
                          <a:latin typeface="Arial" panose="020B0604020202020204" pitchFamily="34" charset="0"/>
                          <a:cs typeface="Arial" panose="020B0604020202020204" pitchFamily="34" charset="0"/>
                        </a:rPr>
                        <a:t>Producto</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Voltaje</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Max CFM</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tc>
                  <a:txBody>
                    <a:bodyPr/>
                    <a:lstStyle/>
                    <a:p>
                      <a:pPr algn="ctr"/>
                      <a:r>
                        <a:rPr lang="es-MX" sz="1000" dirty="0">
                          <a:solidFill>
                            <a:schemeClr val="bg1"/>
                          </a:solidFill>
                          <a:latin typeface="Arial" panose="020B0604020202020204" pitchFamily="34" charset="0"/>
                          <a:cs typeface="Arial" panose="020B0604020202020204" pitchFamily="34" charset="0"/>
                        </a:rPr>
                        <a:t>IONES/cc/</a:t>
                      </a:r>
                      <a:r>
                        <a:rPr lang="es-MX" sz="1000" dirty="0" err="1">
                          <a:solidFill>
                            <a:schemeClr val="bg1"/>
                          </a:solidFill>
                          <a:latin typeface="Arial" panose="020B0604020202020204" pitchFamily="34" charset="0"/>
                          <a:cs typeface="Arial" panose="020B0604020202020204" pitchFamily="34" charset="0"/>
                        </a:rPr>
                        <a:t>seg</a:t>
                      </a:r>
                      <a:endParaRPr lang="en-US" sz="1000"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75BC"/>
                    </a:solidFill>
                  </a:tcPr>
                </a:tc>
                <a:extLst>
                  <a:ext uri="{0D108BD9-81ED-4DB2-BD59-A6C34878D82A}">
                    <a16:rowId xmlns:a16="http://schemas.microsoft.com/office/drawing/2014/main" val="10000"/>
                  </a:ext>
                </a:extLst>
              </a:tr>
              <a:tr h="126009">
                <a:tc>
                  <a:txBody>
                    <a:bodyPr/>
                    <a:lstStyle/>
                    <a:p>
                      <a:pPr algn="ctr"/>
                      <a:r>
                        <a:rPr lang="es-MX" sz="1000" b="1" dirty="0">
                          <a:solidFill>
                            <a:schemeClr val="bg1"/>
                          </a:solidFill>
                          <a:latin typeface="Arial" panose="020B0604020202020204" pitchFamily="34" charset="0"/>
                          <a:cs typeface="Arial" panose="020B0604020202020204" pitchFamily="34" charset="0"/>
                        </a:rPr>
                        <a:t>GPS-iRIB-18/36</a:t>
                      </a:r>
                      <a:endParaRPr 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00B0F0"/>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110-240 VAC</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3,200</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rgbClr val="D3D3D3"/>
                    </a:solidFill>
                  </a:tcPr>
                </a:tc>
                <a:tc>
                  <a:txBody>
                    <a:bodyPr/>
                    <a:lstStyle/>
                    <a:p>
                      <a:pPr algn="ctr"/>
                      <a:r>
                        <a:rPr lang="es-MX" sz="1000" dirty="0">
                          <a:solidFill>
                            <a:schemeClr val="tx1"/>
                          </a:solidFill>
                          <a:latin typeface="Arial" panose="020B0604020202020204" pitchFamily="34" charset="0"/>
                          <a:cs typeface="Arial" panose="020B0604020202020204" pitchFamily="34" charset="0"/>
                        </a:rPr>
                        <a:t>&gt; 35 millones / Pie</a:t>
                      </a:r>
                      <a:endParaRPr lang="en-US" sz="1000" dirty="0">
                        <a:solidFill>
                          <a:schemeClr val="tx1"/>
                        </a:solidFill>
                        <a:latin typeface="Arial" panose="020B0604020202020204" pitchFamily="34" charset="0"/>
                        <a:cs typeface="Arial" panose="020B0604020202020204" pitchFamily="34" charset="0"/>
                      </a:endParaRPr>
                    </a:p>
                  </a:txBody>
                  <a:tcPr>
                    <a:lnL w="12700" cap="flat" cmpd="sng" algn="ctr">
                      <a:solidFill>
                        <a:srgbClr val="0075BC"/>
                      </a:solidFill>
                      <a:prstDash val="solid"/>
                      <a:round/>
                      <a:headEnd type="none" w="med" len="med"/>
                      <a:tailEnd type="none" w="med" len="med"/>
                    </a:lnL>
                    <a:lnR w="12700" cap="flat" cmpd="sng" algn="ctr">
                      <a:solidFill>
                        <a:srgbClr val="0075BC"/>
                      </a:solidFill>
                      <a:prstDash val="solid"/>
                      <a:round/>
                      <a:headEnd type="none" w="med" len="med"/>
                      <a:tailEnd type="none" w="med" len="med"/>
                    </a:lnR>
                    <a:lnT w="12700" cap="flat" cmpd="sng" algn="ctr">
                      <a:solidFill>
                        <a:srgbClr val="0075BC"/>
                      </a:solidFill>
                      <a:prstDash val="solid"/>
                      <a:round/>
                      <a:headEnd type="none" w="med" len="med"/>
                      <a:tailEnd type="none" w="med" len="med"/>
                    </a:lnT>
                    <a:lnB w="12700" cap="flat" cmpd="sng" algn="ctr">
                      <a:solidFill>
                        <a:srgbClr val="0075BC"/>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13" name="Picture 2" descr="https://globalplasmasolutions.com/wp-content/uploads/2019/08/UL-Zero-Ozone-Emissions.png">
            <a:extLst>
              <a:ext uri="{FF2B5EF4-FFF2-40B4-BE49-F238E27FC236}">
                <a16:creationId xmlns:a16="http://schemas.microsoft.com/office/drawing/2014/main" id="{8680E944-DF29-4040-ADB2-09B6AA4D2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45" y="4128324"/>
            <a:ext cx="661872" cy="9621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globalplasmasolutions.com/wp-content/uploads/2019/12/ul-certified.jpg">
            <a:extLst>
              <a:ext uri="{FF2B5EF4-FFF2-40B4-BE49-F238E27FC236}">
                <a16:creationId xmlns:a16="http://schemas.microsoft.com/office/drawing/2014/main" id="{612F8544-1B23-4097-B321-F82F6E7BA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937" y="4204196"/>
            <a:ext cx="1026454" cy="81035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2">
            <a:extLst>
              <a:ext uri="{FF2B5EF4-FFF2-40B4-BE49-F238E27FC236}">
                <a16:creationId xmlns:a16="http://schemas.microsoft.com/office/drawing/2014/main" id="{77DEB776-ECB9-40E3-8B9C-BF783BC2FDA6}"/>
              </a:ext>
            </a:extLst>
          </p:cNvPr>
          <p:cNvGrpSpPr/>
          <p:nvPr/>
        </p:nvGrpSpPr>
        <p:grpSpPr>
          <a:xfrm>
            <a:off x="4699991" y="1124388"/>
            <a:ext cx="5034318" cy="1740135"/>
            <a:chOff x="152400" y="3352856"/>
            <a:chExt cx="8991599" cy="3506513"/>
          </a:xfrm>
        </p:grpSpPr>
        <p:sp>
          <p:nvSpPr>
            <p:cNvPr id="20" name="Rectangle 7">
              <a:extLst>
                <a:ext uri="{FF2B5EF4-FFF2-40B4-BE49-F238E27FC236}">
                  <a16:creationId xmlns:a16="http://schemas.microsoft.com/office/drawing/2014/main" id="{0E3E8B1C-320A-4FAA-8E36-62694BCC6E57}"/>
                </a:ext>
              </a:extLst>
            </p:cNvPr>
            <p:cNvSpPr/>
            <p:nvPr/>
          </p:nvSpPr>
          <p:spPr>
            <a:xfrm>
              <a:off x="8345346" y="5563969"/>
              <a:ext cx="798653"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E0B3A901-CA58-4F65-989D-537F48A1615F}"/>
                </a:ext>
              </a:extLst>
            </p:cNvPr>
            <p:cNvSpPr/>
            <p:nvPr/>
          </p:nvSpPr>
          <p:spPr>
            <a:xfrm>
              <a:off x="152400" y="3352856"/>
              <a:ext cx="4809893" cy="696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0562E2BF-C331-44F3-A236-ADD64D5C93FE}"/>
                </a:ext>
              </a:extLst>
            </p:cNvPr>
            <p:cNvSpPr/>
            <p:nvPr/>
          </p:nvSpPr>
          <p:spPr>
            <a:xfrm>
              <a:off x="4138962" y="3419517"/>
              <a:ext cx="1300046" cy="323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Imagen 23">
            <a:extLst>
              <a:ext uri="{FF2B5EF4-FFF2-40B4-BE49-F238E27FC236}">
                <a16:creationId xmlns:a16="http://schemas.microsoft.com/office/drawing/2014/main" id="{648D737B-BB2F-4AC1-A44B-45DDC13C82FD}"/>
              </a:ext>
            </a:extLst>
          </p:cNvPr>
          <p:cNvPicPr>
            <a:picLocks noChangeAspect="1"/>
          </p:cNvPicPr>
          <p:nvPr/>
        </p:nvPicPr>
        <p:blipFill>
          <a:blip r:embed="rId4"/>
          <a:stretch>
            <a:fillRect/>
          </a:stretch>
        </p:blipFill>
        <p:spPr>
          <a:xfrm>
            <a:off x="4651168" y="1644829"/>
            <a:ext cx="4265223" cy="1444832"/>
          </a:xfrm>
          <a:prstGeom prst="rect">
            <a:avLst/>
          </a:prstGeom>
        </p:spPr>
      </p:pic>
      <p:pic>
        <p:nvPicPr>
          <p:cNvPr id="26" name="Imagen 25">
            <a:extLst>
              <a:ext uri="{FF2B5EF4-FFF2-40B4-BE49-F238E27FC236}">
                <a16:creationId xmlns:a16="http://schemas.microsoft.com/office/drawing/2014/main" id="{E1BB5AB8-B95E-4D5E-81F4-01927489F565}"/>
              </a:ext>
            </a:extLst>
          </p:cNvPr>
          <p:cNvPicPr>
            <a:picLocks noChangeAspect="1"/>
          </p:cNvPicPr>
          <p:nvPr/>
        </p:nvPicPr>
        <p:blipFill>
          <a:blip r:embed="rId5"/>
          <a:stretch>
            <a:fillRect/>
          </a:stretch>
        </p:blipFill>
        <p:spPr>
          <a:xfrm>
            <a:off x="4782737" y="3689964"/>
            <a:ext cx="4298590" cy="2363884"/>
          </a:xfrm>
          <a:prstGeom prst="rect">
            <a:avLst/>
          </a:prstGeom>
        </p:spPr>
      </p:pic>
      <p:pic>
        <p:nvPicPr>
          <p:cNvPr id="28" name="Picture 4">
            <a:extLst>
              <a:ext uri="{FF2B5EF4-FFF2-40B4-BE49-F238E27FC236}">
                <a16:creationId xmlns:a16="http://schemas.microsoft.com/office/drawing/2014/main" id="{EEAA94C7-CD35-4B68-B0DA-918A856305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404" y="6167987"/>
            <a:ext cx="2323812" cy="547973"/>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79BE35EE-5AB5-4819-BCCF-224D5CCF056C}"/>
              </a:ext>
            </a:extLst>
          </p:cNvPr>
          <p:cNvSpPr txBox="1"/>
          <p:nvPr/>
        </p:nvSpPr>
        <p:spPr>
          <a:xfrm>
            <a:off x="2706950" y="6279955"/>
            <a:ext cx="2172960" cy="430887"/>
          </a:xfrm>
          <a:prstGeom prst="rect">
            <a:avLst/>
          </a:prstGeom>
          <a:noFill/>
        </p:spPr>
        <p:txBody>
          <a:bodyPr wrap="square" rtlCol="0">
            <a:spAutoFit/>
          </a:bodyPr>
          <a:lstStyle/>
          <a:p>
            <a:r>
              <a:rPr lang="es-MX" sz="1100" b="1" dirty="0">
                <a:solidFill>
                  <a:schemeClr val="bg1"/>
                </a:solidFill>
              </a:rPr>
              <a:t>442.962.91.06 / 07 / 08</a:t>
            </a:r>
          </a:p>
          <a:p>
            <a:r>
              <a:rPr lang="es-MX" sz="1100" b="1" dirty="0">
                <a:solidFill>
                  <a:schemeClr val="bg1"/>
                </a:solidFill>
              </a:rPr>
              <a:t>info@kamfri.com</a:t>
            </a:r>
          </a:p>
        </p:txBody>
      </p:sp>
    </p:spTree>
    <p:extLst>
      <p:ext uri="{BB962C8B-B14F-4D97-AF65-F5344CB8AC3E}">
        <p14:creationId xmlns:p14="http://schemas.microsoft.com/office/powerpoint/2010/main" val="1365769831"/>
      </p:ext>
    </p:extLst>
  </p:cSld>
  <p:clrMapOvr>
    <a:masterClrMapping/>
  </p:clrMapOvr>
</p:sld>
</file>

<file path=ppt/theme/theme1.xml><?xml version="1.0" encoding="utf-8"?>
<a:theme xmlns:a="http://schemas.openxmlformats.org/drawingml/2006/main" name="G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PS" id="{0B2E6BD7-B15C-4911-A165-89A60BABFD10}" vid="{9A49AEA7-B494-49FE-AB4F-A13442EB857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GPS</Template>
  <TotalTime>432</TotalTime>
  <Words>726</Words>
  <Application>Microsoft Office PowerPoint</Application>
  <PresentationFormat>Carta (216 x 279 mm)</PresentationFormat>
  <Paragraphs>75</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Calibri</vt:lpstr>
      <vt:lpstr>Frutiger LT Pro 55 Roman</vt:lpstr>
      <vt:lpstr>Frutiger LT Pro 76 Black</vt:lpstr>
      <vt:lpstr>GPS</vt:lpstr>
      <vt:lpstr>Custom Design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KAMFRI VENTAS</dc:creator>
  <cp:lastModifiedBy>KAMFRI VENTAS</cp:lastModifiedBy>
  <cp:revision>14</cp:revision>
  <dcterms:created xsi:type="dcterms:W3CDTF">2020-08-19T14:03:42Z</dcterms:created>
  <dcterms:modified xsi:type="dcterms:W3CDTF">2020-08-19T21:16:29Z</dcterms:modified>
</cp:coreProperties>
</file>